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5" r:id="rId2"/>
    <p:sldId id="279" r:id="rId3"/>
    <p:sldId id="294" r:id="rId4"/>
    <p:sldId id="296" r:id="rId5"/>
    <p:sldId id="297" r:id="rId6"/>
    <p:sldId id="307" r:id="rId7"/>
    <p:sldId id="315" r:id="rId8"/>
    <p:sldId id="314" r:id="rId9"/>
    <p:sldId id="312" r:id="rId10"/>
    <p:sldId id="298" r:id="rId11"/>
    <p:sldId id="306" r:id="rId12"/>
    <p:sldId id="285" r:id="rId13"/>
    <p:sldId id="282" r:id="rId14"/>
    <p:sldId id="302" r:id="rId15"/>
    <p:sldId id="313" r:id="rId1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вчикова Ирина Петровна" initials="СИ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5EDE6"/>
    <a:srgbClr val="006600"/>
    <a:srgbClr val="218F7A"/>
    <a:srgbClr val="94B4BE"/>
    <a:srgbClr val="12B82E"/>
    <a:srgbClr val="AEECE0"/>
    <a:srgbClr val="E6EAF2"/>
    <a:srgbClr val="FF6600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7175" autoAdjust="0"/>
  </p:normalViewPr>
  <p:slideViewPr>
    <p:cSldViewPr>
      <p:cViewPr>
        <p:scale>
          <a:sx n="100" d="100"/>
          <a:sy n="100" d="100"/>
        </p:scale>
        <p:origin x="-564" y="4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670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Relationship Id="rId4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>
        <c:manualLayout>
          <c:layoutTarget val="inner"/>
          <c:xMode val="edge"/>
          <c:yMode val="edge"/>
          <c:x val="2.8418557134725932E-2"/>
          <c:y val="3.1882071481110517E-2"/>
          <c:w val="0.94316296904913555"/>
          <c:h val="0.68324634799657591"/>
        </c:manualLayout>
      </c:layout>
      <c:lineChart>
        <c:grouping val="standard"/>
        <c:ser>
          <c:idx val="0"/>
          <c:order val="0"/>
          <c:tx>
            <c:strRef>
              <c:f>Лист1!$A$2:$A$6</c:f>
              <c:strCache>
                <c:ptCount val="1"/>
                <c:pt idx="0">
                  <c:v>2017 2018 2019 2020 2021</c:v>
                </c:pt>
              </c:strCache>
            </c:strRef>
          </c:tx>
          <c:dLbls>
            <c:dLbl>
              <c:idx val="0"/>
              <c:layout/>
              <c:dLblPos val="t"/>
              <c:showVal val="1"/>
            </c:dLbl>
            <c:dLbl>
              <c:idx val="1"/>
              <c:layout/>
              <c:dLblPos val="t"/>
              <c:showVal val="1"/>
            </c:dLbl>
            <c:dLbl>
              <c:idx val="2"/>
              <c:layout/>
              <c:dLblPos val="t"/>
              <c:showVal val="1"/>
            </c:dLbl>
            <c:dLbl>
              <c:idx val="3"/>
              <c:layout/>
              <c:dLblPos val="t"/>
              <c:showVal val="1"/>
            </c:dLbl>
            <c:dLbl>
              <c:idx val="4"/>
              <c:layout/>
              <c:dLblPos val="t"/>
              <c:showVal val="1"/>
            </c:dLbl>
            <c:dLbl>
              <c:idx val="5"/>
              <c:layout/>
              <c:dLblPos val="t"/>
              <c:showVal val="1"/>
            </c:dLbl>
            <c:dLbl>
              <c:idx val="6"/>
              <c:layout/>
              <c:dLblPos val="t"/>
              <c:showVal val="1"/>
            </c:dLbl>
            <c:dLbl>
              <c:idx val="7"/>
              <c:layout>
                <c:manualLayout>
                  <c:x val="-2.5135662519938729E-3"/>
                  <c:y val="6.3764142962221002E-3"/>
                </c:manualLayout>
              </c:layout>
              <c:dLblPos val="t"/>
              <c:showVal val="1"/>
            </c:dLbl>
            <c:delete val="1"/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42</c:v>
                </c:pt>
                <c:pt idx="1">
                  <c:v>119</c:v>
                </c:pt>
                <c:pt idx="2">
                  <c:v>55</c:v>
                </c:pt>
                <c:pt idx="3">
                  <c:v>128</c:v>
                </c:pt>
                <c:pt idx="4">
                  <c:v>181</c:v>
                </c:pt>
                <c:pt idx="5">
                  <c:v>86</c:v>
                </c:pt>
                <c:pt idx="6">
                  <c:v>87</c:v>
                </c:pt>
                <c:pt idx="7">
                  <c:v>103</c:v>
                </c:pt>
                <c:pt idx="8">
                  <c:v>122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4B-4785-A403-1D10B41DB9A6}"/>
            </c:ext>
          </c:extLst>
        </c:ser>
        <c:marker val="1"/>
        <c:axId val="122658816"/>
        <c:axId val="122660352"/>
      </c:lineChart>
      <c:catAx>
        <c:axId val="12265881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122660352"/>
        <c:crosses val="autoZero"/>
        <c:auto val="1"/>
        <c:lblAlgn val="ctr"/>
        <c:lblOffset val="100"/>
      </c:catAx>
      <c:valAx>
        <c:axId val="122660352"/>
        <c:scaling>
          <c:orientation val="minMax"/>
        </c:scaling>
        <c:delete val="1"/>
        <c:axPos val="l"/>
        <c:majorGridlines/>
        <c:numFmt formatCode="General" sourceLinked="1"/>
        <c:majorTickMark val="none"/>
        <c:tickLblPos val="none"/>
        <c:crossAx val="122658816"/>
        <c:crosses val="autoZero"/>
        <c:crossBetween val="between"/>
      </c:valAx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0.87094</cdr:x>
      <cdr:y>0.11111</cdr:y>
    </cdr:from>
    <cdr:to>
      <cdr:x>0.98566</cdr:x>
      <cdr:y>0.22222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38600" y="214314"/>
          <a:ext cx="571504" cy="2143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1800" dirty="0" smtClean="0">
              <a:solidFill>
                <a:schemeClr val="tx1"/>
              </a:solidFill>
            </a:rPr>
            <a:t>122</a:t>
          </a:r>
          <a:endParaRPr lang="ru-RU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32CD29E-C044-4861-A3E3-466B34FE4CFD}" type="datetimeFigureOut">
              <a:rPr lang="ru-RU"/>
              <a:pPr>
                <a:defRPr/>
              </a:pPr>
              <a:t>31.07.2026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0218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9BD6ADF-8ADC-4F0C-AFE6-3A7CCA8F1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2726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047A8-DF0E-4C13-AABC-9340F1AFA49B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5441D-D2E2-43A0-88CB-E568E51B10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875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D2293-4F41-4037-B2EA-119AAD2E63C9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67C86-D2CA-4354-8660-76F4280D2E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5825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7F4A1-504D-4B12-AB46-89014BDC77D9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695ED-D744-4867-BC98-7053C5CCFF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304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F3540-987F-41AC-8FAC-699A41768EA0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FD59D-22AD-4F94-AB91-AE357A9677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3468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10CF5-A0F0-41D3-A6C6-86CBB4F3DCCB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DCBA2-9E88-4EE3-9EDF-02122AA17C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327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5383E-C306-4F7E-85D7-E7AC52CF07A4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B5CD5-A421-48DC-B2B2-FEC01A84BA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8385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39EFF-27BC-439A-854A-3623CF015C9B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014D2-F98F-4D89-9381-E66012FC6B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279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FE980-75A9-4EFE-A8B8-93FC9E5A6E63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A6EF2-A75F-485B-8A97-608FBA027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827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5B82F-2BC9-4037-AF07-D6312C415C2D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42E26-7577-4951-8B61-7C26275773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891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BCDA-9ED6-4225-A123-6783254C7400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5715E-74FC-4C09-B004-0CCE3772A3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422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00CD4-BC05-4887-99D2-EEEC8CCAB86A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F60BB-6BB9-40B2-A99D-8C8C345E05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730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FF65B-174D-4694-BA58-25B0A216FEAE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F1481-A5F4-43D7-8B34-E089D47E1C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335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5B1BF2-4A6F-465E-A9B5-B09C97E203C5}" type="datetimeFigureOut">
              <a:rPr lang="ru-RU"/>
              <a:pPr>
                <a:defRPr/>
              </a:pPr>
              <a:t>31.07.2026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3827B0-ED4E-4628-B8EE-F78EFE7D1F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2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il@pesks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.x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ndex.ru/clck/jsredir?bu=f3d12y&amp;from=www.yandex.ru;search/;web;;&amp;text=&amp;etext=5514.cQkk47oFftLpt_qwxY3hZS-PiY-H-bVrxvYGyQV96LE.57def8faf789b5603511e67961e38591e7442d10&amp;uuid=&amp;state=PEtFfuTeVD5kpHnK9lio9dFa2ePbDzX7kPpTCH_rtQkH2bBEi5M--bO-cYhaTVRUPt9FXYN03weBS9nKEr_LVd0b6HOMUidQ&amp;&amp;cst=AiuY0DBWFJ5Hyx_fyvalFMS_rA9n1-tf74BPpOUKC-QH7tTvCj9ajIN04ZWi_Bnqiqy81hVMuIaGHmZqmXNAxntT5X9EAtkpFwarVPoGYK6qC1kiZ8mjiJ4FgWPxOBeQk_KO1nunjc0BVxBZ4KnHTqUzIXicMwaR_wIYsP3xoYgUz_8M9Elc1BqtlaK6WqCGdsYDR7X5SkHIVlasyzALjmeFTM5AbX4Jz6EAg1vM9FTgD2Pow8996u9dmHtFE16RSUzXF28YPCcvuIGKRxUOyzsyoBKGPCoEDTAE2VGs_2MtOx04lw8xjri7qfTRIKyVbrEPcuinsz6AWT4s4n6mGqAARh7Y00ISethEx53JiemrSYZG_KGntg,,&amp;data=UlNrNmk5WktYejR0eWJFYk1LdmtxdUJ3bmZ2TmxaZC1LM1BYV3QtNkJlMWQ2UjVIeEMwb2Q3NFBJem13R0FZQnFTaEVnbUhDMkdhRGhERlZ2azc1a0hTSEZyQ0c2eUk5cVFNU0hxVDlmS1hjRTFNa3cwcld3VmRzNzdMZXU4WllvMjA1QU44N3N6VlRPVE5ubHZzU0VLUTZ3TjFGUmZBbzhPeW1ldTJoYXNlVTdrTDI1bVN5MXhjTmxsVjZoZFFzcUU1RHlLRV9iRDQs&amp;sign=efb4d423925c0bcca51a923d22554d41&amp;keyno=0&amp;b64e=2&amp;ref=orjY4mGPRjlSKyJlbRuxUg7kv3-HD3rXGumT6obkg8l3tT7HZU-m7rkOPK6qPRs2-a6VWwZjfUFSUVgayxq5eg,,&amp;l10n=ru&amp;rp=1&amp;cts=1568385220644@@events=%5b%7b%22event%22:%22click%22,%22id%22:%22f3d12y%22,%22cts%22:1568385220644,%22service%22:%22web%22,%22fast%22:%7b%22organic%22:1%7d,%22event-id%22:%22k0i82dd07v%22%7d%5d&amp;mc=1.9182958340544893&amp;hdtime=6703.355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rskcit.ru/novosti/komanda-tsentra-informatsionnykh-tekhnologiy-krasnoyarskogo-kraya-voshla-v-chislo-silneyshikh-na-vse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rskcit.ru/novosti/komanda-tsentra-informatsionnykh-tekhnologiy-krasnoyarskogo-kraya-voshla-v-chislo-silneyshikh-na-vse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7;&#1088;&#1086;&#1073;&#1072;&#1081;&#1090;.&#1088;&#1092;/media/2018/08/litsenziya-mchs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&#1087;&#1088;&#1086;&#1073;&#1072;&#1081;&#1090;.&#1088;&#1092;/media/2015/01/sro-na-proektnye-raboty.pdf" TargetMode="External"/><Relationship Id="rId4" Type="http://schemas.openxmlformats.org/officeDocument/2006/relationships/hyperlink" Target="https://&#1087;&#1088;&#1086;&#1073;&#1072;&#1081;&#1090;.&#1088;&#1092;/media/2017/07/sro-1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00681" y="4810096"/>
            <a:ext cx="3048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 descr="fir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282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2802613" y="3739494"/>
            <a:ext cx="4464496" cy="754716"/>
          </a:xfrm>
          <a:prstGeom prst="roundRect">
            <a:avLst>
              <a:gd name="adj" fmla="val 2590"/>
            </a:avLst>
          </a:prstGeom>
          <a:gradFill rotWithShape="0">
            <a:gsLst>
              <a:gs pos="21000">
                <a:schemeClr val="accent1">
                  <a:lumMod val="5000"/>
                  <a:lumOff val="95000"/>
                </a:schemeClr>
              </a:gs>
              <a:gs pos="88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  <a:alpha val="53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ru-RU" sz="1600" dirty="0"/>
              <a:t>Строительство промышленных зданий и </a:t>
            </a:r>
            <a:r>
              <a:rPr lang="ru-RU" sz="1600" dirty="0" smtClean="0"/>
              <a:t>сооружений</a:t>
            </a:r>
            <a:endParaRPr lang="ru-RU" sz="1600" dirty="0"/>
          </a:p>
        </p:txBody>
      </p:sp>
      <p:sp>
        <p:nvSpPr>
          <p:cNvPr id="26" name="Заголовок 2"/>
          <p:cNvSpPr txBox="1">
            <a:spLocks/>
          </p:cNvSpPr>
          <p:nvPr/>
        </p:nvSpPr>
        <p:spPr>
          <a:xfrm>
            <a:off x="2085341" y="222540"/>
            <a:ext cx="7772400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УСЛУГИ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1484784"/>
            <a:ext cx="7956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1035" y="3131676"/>
            <a:ext cx="623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Общестроительные работы</a:t>
            </a:r>
          </a:p>
        </p:txBody>
      </p:sp>
      <p:pic>
        <p:nvPicPr>
          <p:cNvPr id="7" name="Рисунок 6" descr="Изображение выглядит как небо, лодка, внешний, кран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7988D5A7-819A-4EB9-9EF7-257E097FD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97" r="15556"/>
          <a:stretch/>
        </p:blipFill>
        <p:spPr>
          <a:xfrm flipH="1">
            <a:off x="581034" y="3499636"/>
            <a:ext cx="1884605" cy="1239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Скругленный прямоугольник 42">
            <a:extLst>
              <a:ext uri="{FF2B5EF4-FFF2-40B4-BE49-F238E27FC236}">
                <a16:creationId xmlns:a16="http://schemas.microsoft.com/office/drawing/2014/main" xmlns="" id="{5A457947-919B-4D2B-AB9C-0DF9A2387752}"/>
              </a:ext>
            </a:extLst>
          </p:cNvPr>
          <p:cNvSpPr/>
          <p:nvPr/>
        </p:nvSpPr>
        <p:spPr>
          <a:xfrm>
            <a:off x="2804126" y="5421824"/>
            <a:ext cx="4464496" cy="936104"/>
          </a:xfrm>
          <a:prstGeom prst="roundRect">
            <a:avLst>
              <a:gd name="adj" fmla="val 2590"/>
            </a:avLst>
          </a:prstGeom>
          <a:gradFill rotWithShape="0">
            <a:gsLst>
              <a:gs pos="21000">
                <a:schemeClr val="accent1">
                  <a:lumMod val="5000"/>
                  <a:lumOff val="95000"/>
                </a:schemeClr>
              </a:gs>
              <a:gs pos="88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  <a:alpha val="53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ru-RU" sz="1600" dirty="0"/>
              <a:t>Строительство </a:t>
            </a:r>
            <a:r>
              <a:rPr lang="ru-RU" sz="1600" dirty="0" smtClean="0"/>
              <a:t>АМС и базовых станций. </a:t>
            </a:r>
            <a:endParaRPr lang="ru-RU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3AE6E62-1710-4E13-80A1-24CD24FB1388}"/>
              </a:ext>
            </a:extLst>
          </p:cNvPr>
          <p:cNvSpPr txBox="1"/>
          <p:nvPr/>
        </p:nvSpPr>
        <p:spPr>
          <a:xfrm>
            <a:off x="581035" y="4931876"/>
            <a:ext cx="623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Объекты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сотовой связи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1A9AC84-BC7D-484E-B53F-99D1AB6A19BD}"/>
              </a:ext>
            </a:extLst>
          </p:cNvPr>
          <p:cNvSpPr txBox="1"/>
          <p:nvPr/>
        </p:nvSpPr>
        <p:spPr>
          <a:xfrm>
            <a:off x="539552" y="1367529"/>
            <a:ext cx="623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Проектирование</a:t>
            </a:r>
          </a:p>
        </p:txBody>
      </p:sp>
      <p:sp>
        <p:nvSpPr>
          <p:cNvPr id="32" name="Скругленный прямоугольник 42">
            <a:extLst>
              <a:ext uri="{FF2B5EF4-FFF2-40B4-BE49-F238E27FC236}">
                <a16:creationId xmlns:a16="http://schemas.microsoft.com/office/drawing/2014/main" xmlns="" id="{09BEF854-CD4A-4B9A-9792-F08DDBF57161}"/>
              </a:ext>
            </a:extLst>
          </p:cNvPr>
          <p:cNvSpPr/>
          <p:nvPr/>
        </p:nvSpPr>
        <p:spPr>
          <a:xfrm>
            <a:off x="2802613" y="1986143"/>
            <a:ext cx="4464496" cy="754716"/>
          </a:xfrm>
          <a:prstGeom prst="roundRect">
            <a:avLst>
              <a:gd name="adj" fmla="val 2590"/>
            </a:avLst>
          </a:prstGeom>
          <a:gradFill rotWithShape="0">
            <a:gsLst>
              <a:gs pos="21000">
                <a:schemeClr val="accent1">
                  <a:lumMod val="5000"/>
                  <a:lumOff val="95000"/>
                </a:schemeClr>
              </a:gs>
              <a:gs pos="88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  <a:alpha val="53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ru-RU" sz="1600" dirty="0"/>
              <a:t>Проведение предпроектных изысканий, оценка ТВ, разработка ТЗ, получение разрешений, полный комплекс проектных работ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8F2DFEA-F84A-4560-BEAB-DFFF3DA3D2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902" y="1885576"/>
            <a:ext cx="1884605" cy="1256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am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188156"/>
            <a:ext cx="2016224" cy="1265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511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2802613" y="3668172"/>
            <a:ext cx="4464496" cy="840947"/>
          </a:xfrm>
          <a:prstGeom prst="roundRect">
            <a:avLst>
              <a:gd name="adj" fmla="val 2590"/>
            </a:avLst>
          </a:prstGeom>
          <a:gradFill rotWithShape="0">
            <a:gsLst>
              <a:gs pos="21000">
                <a:schemeClr val="accent1">
                  <a:lumMod val="5000"/>
                  <a:lumOff val="95000"/>
                </a:schemeClr>
              </a:gs>
              <a:gs pos="88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  <a:alpha val="53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600" dirty="0"/>
              <a:t>Строительство ВОЛС на ВЛ </a:t>
            </a:r>
            <a:r>
              <a:rPr lang="ru-RU" sz="1600" dirty="0" smtClean="0"/>
              <a:t>с установкой опор и без, в земле и в кабельной канализации с применением </a:t>
            </a:r>
            <a:r>
              <a:rPr lang="ru-RU" sz="1600" dirty="0" err="1"/>
              <a:t>спец.оборудования</a:t>
            </a:r>
            <a:r>
              <a:rPr lang="ru-RU" sz="1600" dirty="0"/>
              <a:t> и </a:t>
            </a:r>
            <a:r>
              <a:rPr lang="ru-RU" sz="1600" dirty="0" smtClean="0"/>
              <a:t>техники</a:t>
            </a:r>
            <a:endParaRPr lang="ru-RU" sz="1600" dirty="0"/>
          </a:p>
        </p:txBody>
      </p:sp>
      <p:sp>
        <p:nvSpPr>
          <p:cNvPr id="26" name="Заголовок 2"/>
          <p:cNvSpPr txBox="1">
            <a:spLocks/>
          </p:cNvSpPr>
          <p:nvPr/>
        </p:nvSpPr>
        <p:spPr>
          <a:xfrm>
            <a:off x="2085341" y="222540"/>
            <a:ext cx="7772400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УСЛУГИ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1484784"/>
            <a:ext cx="7956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1035" y="3068960"/>
            <a:ext cx="623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Строительство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ВОЛС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Скругленный прямоугольник 42">
            <a:extLst>
              <a:ext uri="{FF2B5EF4-FFF2-40B4-BE49-F238E27FC236}">
                <a16:creationId xmlns:a16="http://schemas.microsoft.com/office/drawing/2014/main" xmlns="" id="{5A457947-919B-4D2B-AB9C-0DF9A2387752}"/>
              </a:ext>
            </a:extLst>
          </p:cNvPr>
          <p:cNvSpPr/>
          <p:nvPr/>
        </p:nvSpPr>
        <p:spPr>
          <a:xfrm>
            <a:off x="2790718" y="5448822"/>
            <a:ext cx="4464496" cy="503254"/>
          </a:xfrm>
          <a:prstGeom prst="roundRect">
            <a:avLst>
              <a:gd name="adj" fmla="val 2590"/>
            </a:avLst>
          </a:prstGeom>
          <a:gradFill rotWithShape="0">
            <a:gsLst>
              <a:gs pos="21000">
                <a:schemeClr val="accent1">
                  <a:lumMod val="5000"/>
                  <a:lumOff val="95000"/>
                </a:schemeClr>
              </a:gs>
              <a:gs pos="88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  <a:alpha val="53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ru-RU" sz="1600" dirty="0"/>
              <a:t>Монтаж ВОК, снятие измерений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3AE6E62-1710-4E13-80A1-24CD24FB1388}"/>
              </a:ext>
            </a:extLst>
          </p:cNvPr>
          <p:cNvSpPr txBox="1"/>
          <p:nvPr/>
        </p:nvSpPr>
        <p:spPr>
          <a:xfrm>
            <a:off x="581035" y="4715852"/>
            <a:ext cx="623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Монтаж ВОЛС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1A9AC84-BC7D-484E-B53F-99D1AB6A19BD}"/>
              </a:ext>
            </a:extLst>
          </p:cNvPr>
          <p:cNvSpPr txBox="1"/>
          <p:nvPr/>
        </p:nvSpPr>
        <p:spPr>
          <a:xfrm>
            <a:off x="539552" y="1367529"/>
            <a:ext cx="623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Строительство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узлов связи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Скругленный прямоугольник 42">
            <a:extLst>
              <a:ext uri="{FF2B5EF4-FFF2-40B4-BE49-F238E27FC236}">
                <a16:creationId xmlns:a16="http://schemas.microsoft.com/office/drawing/2014/main" xmlns="" id="{7E809E9D-553E-422B-ACAE-C99F533C74D5}"/>
              </a:ext>
            </a:extLst>
          </p:cNvPr>
          <p:cNvSpPr/>
          <p:nvPr/>
        </p:nvSpPr>
        <p:spPr>
          <a:xfrm>
            <a:off x="2802613" y="1967301"/>
            <a:ext cx="4536504" cy="836832"/>
          </a:xfrm>
          <a:prstGeom prst="roundRect">
            <a:avLst>
              <a:gd name="adj" fmla="val 2590"/>
            </a:avLst>
          </a:prstGeom>
          <a:gradFill rotWithShape="0">
            <a:gsLst>
              <a:gs pos="21000">
                <a:schemeClr val="accent1">
                  <a:lumMod val="5000"/>
                  <a:lumOff val="95000"/>
                </a:schemeClr>
              </a:gs>
              <a:gs pos="88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  <a:alpha val="53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ru-RU" sz="1600" dirty="0" smtClean="0"/>
              <a:t>Строительство аппаратных и монтаж каналообразующего оборудования</a:t>
            </a:r>
            <a:endParaRPr lang="ru-RU" sz="1600" dirty="0"/>
          </a:p>
        </p:txBody>
      </p:sp>
      <p:pic>
        <p:nvPicPr>
          <p:cNvPr id="17" name="Рисунок 16" descr="Изображение выглядит как дерево, внешний, забо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8E8A48A-1ACA-4BA9-B788-0C4C314C4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902" y="3429000"/>
            <a:ext cx="1884604" cy="123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автобус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48A02F6A-353B-4ACD-9F6E-6610F2DD86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160" t="16091" r="20125" b="14269"/>
          <a:stretch/>
        </p:blipFill>
        <p:spPr>
          <a:xfrm>
            <a:off x="539552" y="5085184"/>
            <a:ext cx="1919954" cy="123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equipme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1700808"/>
            <a:ext cx="1944216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2486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Заголовок 2"/>
          <p:cNvSpPr txBox="1">
            <a:spLocks/>
          </p:cNvSpPr>
          <p:nvPr/>
        </p:nvSpPr>
        <p:spPr>
          <a:xfrm>
            <a:off x="2267744" y="404664"/>
            <a:ext cx="7921625" cy="549275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География деятельности</a:t>
            </a:r>
          </a:p>
        </p:txBody>
      </p:sp>
      <p:sp>
        <p:nvSpPr>
          <p:cNvPr id="18437" name="Прямоугольник 3"/>
          <p:cNvSpPr>
            <a:spLocks noChangeArrowheads="1"/>
          </p:cNvSpPr>
          <p:nvPr/>
        </p:nvSpPr>
        <p:spPr bwMode="auto">
          <a:xfrm>
            <a:off x="4427538" y="324485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" name="Рисунок 9" descr="sib.jpg"/>
          <p:cNvPicPr>
            <a:picLocks noChangeAspect="1"/>
          </p:cNvPicPr>
          <p:nvPr/>
        </p:nvPicPr>
        <p:blipFill>
          <a:blip r:embed="rId3" cstate="print"/>
          <a:srcRect t="32292"/>
          <a:stretch>
            <a:fillRect/>
          </a:stretch>
        </p:blipFill>
        <p:spPr>
          <a:xfrm>
            <a:off x="1331640" y="1628800"/>
            <a:ext cx="6597463" cy="467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15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Заголовок 2"/>
          <p:cNvSpPr txBox="1">
            <a:spLocks/>
          </p:cNvSpPr>
          <p:nvPr/>
        </p:nvSpPr>
        <p:spPr>
          <a:xfrm>
            <a:off x="2551112" y="282575"/>
            <a:ext cx="7921625" cy="504825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Заказчики</a:t>
            </a:r>
          </a:p>
        </p:txBody>
      </p:sp>
      <p:pic>
        <p:nvPicPr>
          <p:cNvPr id="2253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772816"/>
            <a:ext cx="1368152" cy="73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Рисунок 16" descr="mrsk-sibiri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5013176"/>
            <a:ext cx="1656184" cy="76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F3AF398B-C6F8-4183-B34A-127F49AA62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5373216"/>
            <a:ext cx="1310031" cy="925809"/>
          </a:xfrm>
          <a:prstGeom prst="rect">
            <a:avLst/>
          </a:prstGeom>
        </p:spPr>
      </p:pic>
      <p:pic>
        <p:nvPicPr>
          <p:cNvPr id="15" name="Рисунок 14" descr="logo_rostelecom_v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5616" y="1628800"/>
            <a:ext cx="970762" cy="792088"/>
          </a:xfrm>
          <a:prstGeom prst="rect">
            <a:avLst/>
          </a:prstGeom>
        </p:spPr>
      </p:pic>
      <p:pic>
        <p:nvPicPr>
          <p:cNvPr id="16" name="Рисунок 15" descr="MTS_logo_color_ru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07904" y="1628800"/>
            <a:ext cx="1947081" cy="972167"/>
          </a:xfrm>
          <a:prstGeom prst="rect">
            <a:avLst/>
          </a:prstGeom>
        </p:spPr>
      </p:pic>
      <p:pic>
        <p:nvPicPr>
          <p:cNvPr id="17" name="Рисунок 16" descr="altaytelefonstro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7584" y="2924944"/>
            <a:ext cx="2448272" cy="525618"/>
          </a:xfrm>
          <a:prstGeom prst="rect">
            <a:avLst/>
          </a:prstGeom>
        </p:spPr>
      </p:pic>
      <p:pic>
        <p:nvPicPr>
          <p:cNvPr id="10" name="Рисунок 9" descr="5246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5576" y="3717032"/>
            <a:ext cx="1505744" cy="1003829"/>
          </a:xfrm>
          <a:prstGeom prst="rect">
            <a:avLst/>
          </a:prstGeom>
        </p:spPr>
      </p:pic>
      <p:pic>
        <p:nvPicPr>
          <p:cNvPr id="14" name="Рисунок 13" descr="1324529973_12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92280" y="2852936"/>
            <a:ext cx="908720" cy="908720"/>
          </a:xfrm>
          <a:prstGeom prst="rect">
            <a:avLst/>
          </a:prstGeom>
        </p:spPr>
      </p:pic>
      <p:pic>
        <p:nvPicPr>
          <p:cNvPr id="18" name="Рисунок 17" descr="75649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292080" y="2636912"/>
            <a:ext cx="1134616" cy="893728"/>
          </a:xfrm>
          <a:prstGeom prst="rect">
            <a:avLst/>
          </a:prstGeom>
        </p:spPr>
      </p:pic>
      <p:pic>
        <p:nvPicPr>
          <p:cNvPr id="19" name="Рисунок 18" descr="partner3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660232" y="4581128"/>
            <a:ext cx="1964444" cy="715307"/>
          </a:xfrm>
          <a:prstGeom prst="rect">
            <a:avLst/>
          </a:prstGeom>
        </p:spPr>
      </p:pic>
      <p:pic>
        <p:nvPicPr>
          <p:cNvPr id="20" name="Рисунок 19" descr="mvd_jpg_132090936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59832" y="3933056"/>
            <a:ext cx="1259632" cy="730586"/>
          </a:xfrm>
          <a:prstGeom prst="rect">
            <a:avLst/>
          </a:prstGeom>
        </p:spPr>
      </p:pic>
      <p:pic>
        <p:nvPicPr>
          <p:cNvPr id="21" name="Рисунок 20" descr="Milecom_logo_VER_RU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644008" y="3717032"/>
            <a:ext cx="2051720" cy="1448627"/>
          </a:xfrm>
          <a:prstGeom prst="rect">
            <a:avLst/>
          </a:prstGeom>
        </p:spPr>
      </p:pic>
      <p:pic>
        <p:nvPicPr>
          <p:cNvPr id="22" name="Рисунок 21" descr="b4384b5e0508749d336d4f61da3a673a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55776" y="5157192"/>
            <a:ext cx="1238473" cy="979030"/>
          </a:xfrm>
          <a:prstGeom prst="rect">
            <a:avLst/>
          </a:prstGeom>
        </p:spPr>
      </p:pic>
      <p:pic>
        <p:nvPicPr>
          <p:cNvPr id="23" name="Рисунок 22" descr="content_file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814136" y="2780928"/>
            <a:ext cx="1017781" cy="720080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3304785" y="4653136"/>
            <a:ext cx="7631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МВД</a:t>
            </a:r>
            <a:endParaRPr lang="ru-RU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1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2267744" y="408923"/>
            <a:ext cx="7921625" cy="4318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КАК С НАМИ СВЯЗАТЬСЯ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84" y="1700808"/>
            <a:ext cx="612068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ООО «БАЙТ</a:t>
            </a:r>
            <a:r>
              <a:rPr lang="ru-RU" b="1" dirty="0"/>
              <a:t>»</a:t>
            </a:r>
            <a:endParaRPr lang="ru-RU" dirty="0"/>
          </a:p>
          <a:p>
            <a:r>
              <a:rPr lang="ru-RU" b="1" dirty="0"/>
              <a:t>ИНН/КПП 1901077579/190101001 </a:t>
            </a:r>
            <a:endParaRPr lang="ru-RU" dirty="0"/>
          </a:p>
          <a:p>
            <a:r>
              <a:rPr lang="ru-RU" b="1" dirty="0"/>
              <a:t>Зарегистрировано 20.02.2007г</a:t>
            </a:r>
            <a:endParaRPr lang="ru-RU" dirty="0"/>
          </a:p>
          <a:p>
            <a:r>
              <a:rPr lang="ru-RU" b="1" dirty="0"/>
              <a:t> </a:t>
            </a:r>
            <a:endParaRPr lang="ru-RU" b="1" dirty="0" smtClean="0"/>
          </a:p>
          <a:p>
            <a:r>
              <a:rPr lang="ru-RU" b="1" u="sng" dirty="0" smtClean="0"/>
              <a:t>Юридический</a:t>
            </a:r>
            <a:r>
              <a:rPr lang="ru-RU" b="1" u="sng" dirty="0"/>
              <a:t>, почтовый адрес: </a:t>
            </a:r>
            <a:endParaRPr lang="ru-RU" dirty="0"/>
          </a:p>
          <a:p>
            <a:r>
              <a:rPr lang="ru-RU" b="1" dirty="0"/>
              <a:t>655017, Республика Хакасия, </a:t>
            </a:r>
            <a:r>
              <a:rPr lang="ru-RU" b="1" dirty="0" err="1"/>
              <a:t>г.Абакан</a:t>
            </a:r>
            <a:r>
              <a:rPr lang="ru-RU" b="1" dirty="0"/>
              <a:t>, ул.</a:t>
            </a:r>
            <a:r>
              <a:rPr lang="en-US" b="1" dirty="0" err="1"/>
              <a:t>Ломоносова</a:t>
            </a:r>
            <a:r>
              <a:rPr lang="en-US" b="1" dirty="0"/>
              <a:t>, стр.3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b="1" i="1" dirty="0" smtClean="0"/>
              <a:t>Тел</a:t>
            </a:r>
            <a:r>
              <a:rPr lang="ru-RU" b="1" i="1" dirty="0"/>
              <a:t>./факс.: +</a:t>
            </a:r>
            <a:r>
              <a:rPr lang="ru-RU" b="1" i="1" dirty="0" smtClean="0"/>
              <a:t>7</a:t>
            </a:r>
            <a:r>
              <a:rPr lang="ru-RU" b="1" dirty="0"/>
              <a:t>(3902) 27-76-66</a:t>
            </a:r>
            <a:r>
              <a:rPr lang="ru-RU" b="1" i="1" dirty="0" smtClean="0"/>
              <a:t>, </a:t>
            </a:r>
            <a:endParaRPr lang="en-US" b="1" i="1" dirty="0" smtClean="0"/>
          </a:p>
          <a:p>
            <a:pPr>
              <a:lnSpc>
                <a:spcPct val="150000"/>
              </a:lnSpc>
            </a:pPr>
            <a:r>
              <a:rPr lang="ru-RU" b="1" i="1" dirty="0" smtClean="0"/>
              <a:t>Директор: </a:t>
            </a:r>
            <a:r>
              <a:rPr lang="ru-RU" b="1" i="1" dirty="0" err="1" smtClean="0"/>
              <a:t>Вихрев</a:t>
            </a:r>
            <a:r>
              <a:rPr lang="ru-RU" b="1" i="1" dirty="0" smtClean="0"/>
              <a:t> Денис Геннадьевич</a:t>
            </a:r>
            <a:endParaRPr lang="ru-RU" b="1" i="1" dirty="0"/>
          </a:p>
          <a:p>
            <a:pPr>
              <a:lnSpc>
                <a:spcPct val="150000"/>
              </a:lnSpc>
            </a:pPr>
            <a:r>
              <a:rPr lang="ru-RU" b="1" i="1" dirty="0"/>
              <a:t>Моб. +</a:t>
            </a:r>
            <a:r>
              <a:rPr lang="ru-RU" b="1" i="1" dirty="0" smtClean="0"/>
              <a:t>7-902-467-16-40</a:t>
            </a:r>
            <a:endParaRPr lang="ru-RU" b="1" i="1" dirty="0"/>
          </a:p>
          <a:p>
            <a:pPr>
              <a:lnSpc>
                <a:spcPct val="150000"/>
              </a:lnSpc>
            </a:pPr>
            <a:r>
              <a:rPr lang="en-US" b="1" i="1" dirty="0" smtClean="0">
                <a:hlinkClick r:id="rId3"/>
              </a:rPr>
              <a:t>www.</a:t>
            </a:r>
            <a:r>
              <a:rPr lang="ru-RU" b="1" i="1" dirty="0" err="1" smtClean="0">
                <a:hlinkClick r:id="rId3"/>
              </a:rPr>
              <a:t>пробайт.рф</a:t>
            </a:r>
            <a:endParaRPr lang="en-US" b="1" i="1" dirty="0">
              <a:hlinkClick r:id="rId3"/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>
                <a:hlinkClick r:id="rId3"/>
              </a:rPr>
              <a:t>238042</a:t>
            </a:r>
            <a:r>
              <a:rPr lang="en-US" b="1" i="1" dirty="0" smtClean="0">
                <a:hlinkClick r:id="rId3"/>
              </a:rPr>
              <a:t>@mail.ru</a:t>
            </a:r>
            <a:endParaRPr lang="en-US" b="1" i="1" dirty="0"/>
          </a:p>
          <a:p>
            <a:pPr>
              <a:lnSpc>
                <a:spcPct val="150000"/>
              </a:lnSpc>
            </a:pPr>
            <a:endParaRPr lang="ru-RU" b="1" i="1" dirty="0"/>
          </a:p>
          <a:p>
            <a:endParaRPr lang="ru-RU" sz="16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7BBF6DC-6D54-4DF5-82CD-FD03BB7EF329}"/>
              </a:ext>
            </a:extLst>
          </p:cNvPr>
          <p:cNvSpPr txBox="1"/>
          <p:nvPr/>
        </p:nvSpPr>
        <p:spPr>
          <a:xfrm>
            <a:off x="2627784" y="5661248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1"/>
                </a:solidFill>
                <a:latin typeface="+mn-lt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74053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oth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2267744" y="408923"/>
            <a:ext cx="7921625" cy="4318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Лицензии и свидетельства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17216153"/>
              </p:ext>
            </p:extLst>
          </p:nvPr>
        </p:nvGraphicFramePr>
        <p:xfrm>
          <a:off x="2357422" y="1500174"/>
          <a:ext cx="1785950" cy="2527379"/>
        </p:xfrm>
        <a:graphic>
          <a:graphicData uri="http://schemas.openxmlformats.org/presentationml/2006/ole">
            <p:oleObj spid="_x0000_s29698" name="Acrobat Document" r:id="rId4" imgW="5668166" imgH="8019048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285852" y="4143380"/>
          <a:ext cx="1615127" cy="2286016"/>
        </p:xfrm>
        <a:graphic>
          <a:graphicData uri="http://schemas.openxmlformats.org/presentationml/2006/ole">
            <p:oleObj spid="_x0000_s29699" name="Acrobat Document" r:id="rId5" imgW="7552440" imgH="10693080" progId="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72198" y="4214818"/>
          <a:ext cx="1512805" cy="2143140"/>
        </p:xfrm>
        <a:graphic>
          <a:graphicData uri="http://schemas.openxmlformats.org/presentationml/2006/ole">
            <p:oleObj spid="_x0000_s29700" name="Acrobat Document" r:id="rId6" imgW="7552440" imgH="10693080" progId="">
              <p:embed/>
            </p:oleObj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643050"/>
            <a:ext cx="1758301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561" y="4214818"/>
            <a:ext cx="1592819" cy="2200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286380" y="4214818"/>
            <a:ext cx="357190" cy="2286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1785926"/>
            <a:ext cx="357190" cy="2286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053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3779911" y="188640"/>
            <a:ext cx="4968553" cy="100811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 КОМПАНИИ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1556792"/>
            <a:ext cx="8064896" cy="5192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b="1" dirty="0" smtClean="0"/>
              <a:t>  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«Байт»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 является универсальной монтажно-строительной компанией, осуществляющей работы по проектированию, строительству, монтажу, технической эксплуатации и сервисному обслуживанию телекоммуникационных сооружений и линий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связи.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период работы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2007 года компания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создала производственную инфраструктуру, объединила в своем коллективе высококвалифицированных специалистов, наработала внушительный багаж знаний и опыта, значительно расширила свою географию работ.</a:t>
            </a:r>
          </a:p>
          <a:p>
            <a:pPr algn="just">
              <a:lnSpc>
                <a:spcPct val="150000"/>
              </a:lnSpc>
            </a:pP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Профессионализм сотрудников компании, оперативность реагирования на заявки клиентов и заказчиков, гибкая система ценообразования и высокое качество выполняемых работ - основные составляющие деловой репутации компании. Недаром постоянными заказчиками ООО "БАЙТ» являются 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05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Инлайн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Телеком </a:t>
            </a:r>
            <a:r>
              <a:rPr lang="ru-RU" sz="105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Солюшенс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», МЧС, МВД, ПАО «Мобильные Теле Системы», РТРС,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ФЛ ОАО "МРСК СИБИРИ" - "ХАКАСЭНЕРГО"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ПАО «Ростелеком», ПАО «Теле2», ПАО «ВымпелКом», ПАО «Мегафон»,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Хакасское ПМЭС,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ООО "СУЭК-Хакасия", 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«Алтай телефон строй», ООО «</a:t>
            </a:r>
            <a:r>
              <a:rPr lang="ru-RU" sz="105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Милеком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Филиал АО «СО ЕЭС» Хакасское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РДУ</a:t>
            </a:r>
            <a:r>
              <a:rPr lang="ru-RU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многие другие известные в России компании.</a:t>
            </a:r>
          </a:p>
          <a:p>
            <a:pPr algn="just">
              <a:lnSpc>
                <a:spcPct val="150000"/>
              </a:lnSpc>
            </a:pP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Цель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компании - создание для наших партнеров, клиентов и заказчиков более привлекательных условий сотрудничества за счет индивидуального подхода к каждому заказу, наиболее полно учитывающего его интересы, технические пожелания и финансовые возможности, и позволяющего предложить оптимальное решение поставленных Вами задач.</a:t>
            </a:r>
          </a:p>
          <a:p>
            <a:pPr algn="just">
              <a:lnSpc>
                <a:spcPct val="150000"/>
              </a:lnSpc>
            </a:pP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just">
              <a:lnSpc>
                <a:spcPct val="150000"/>
              </a:lnSpc>
            </a:pPr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Одно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из направлений специализации компании – оказание услуг «под ключ», начиная от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проектирования, поставки оборудования, строительства и пуско-наладки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объекта до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ввода в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эксплуатацию и последующего обслуживания.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ru-RU" sz="1200" dirty="0" smtClean="0"/>
              <a:t>· </a:t>
            </a:r>
            <a:r>
              <a:rPr lang="ru-RU" sz="1200" dirty="0"/>
              <a:t>     </a:t>
            </a:r>
          </a:p>
        </p:txBody>
      </p:sp>
    </p:spTree>
    <p:extLst>
      <p:ext uri="{BB962C8B-B14F-4D97-AF65-F5344CB8AC3E}">
        <p14:creationId xmlns:p14="http://schemas.microsoft.com/office/powerpoint/2010/main" xmlns="" val="105754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D388831-28DE-4E89-83C7-052DC1892E09}"/>
              </a:ext>
            </a:extLst>
          </p:cNvPr>
          <p:cNvSpPr/>
          <p:nvPr/>
        </p:nvSpPr>
        <p:spPr>
          <a:xfrm>
            <a:off x="858475" y="3157101"/>
            <a:ext cx="7249587" cy="86409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Заголовок 2"/>
          <p:cNvSpPr txBox="1">
            <a:spLocks/>
          </p:cNvSpPr>
          <p:nvPr/>
        </p:nvSpPr>
        <p:spPr>
          <a:xfrm>
            <a:off x="1979712" y="327526"/>
            <a:ext cx="7772400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    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Основные направления деятельности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9501E61D-5551-41DD-A4D3-C319243B515B}"/>
              </a:ext>
            </a:extLst>
          </p:cNvPr>
          <p:cNvSpPr/>
          <p:nvPr/>
        </p:nvSpPr>
        <p:spPr>
          <a:xfrm>
            <a:off x="3761700" y="1465293"/>
            <a:ext cx="1620598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Предпроектные изыскания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01A5F95-B729-4CD3-BDA5-CA6C8A1DACD2}"/>
              </a:ext>
            </a:extLst>
          </p:cNvPr>
          <p:cNvSpPr/>
          <p:nvPr/>
        </p:nvSpPr>
        <p:spPr>
          <a:xfrm>
            <a:off x="3761700" y="2307309"/>
            <a:ext cx="1620598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Проектирование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5135D06A-BBEA-4B6B-9D2B-2784B0AE8588}"/>
              </a:ext>
            </a:extLst>
          </p:cNvPr>
          <p:cNvSpPr/>
          <p:nvPr/>
        </p:nvSpPr>
        <p:spPr>
          <a:xfrm>
            <a:off x="1035928" y="3347453"/>
            <a:ext cx="1904335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Общестроительные работы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2915DC17-C962-466E-AB73-E24BD4875374}"/>
              </a:ext>
            </a:extLst>
          </p:cNvPr>
          <p:cNvSpPr/>
          <p:nvPr/>
        </p:nvSpPr>
        <p:spPr>
          <a:xfrm>
            <a:off x="3041434" y="3347453"/>
            <a:ext cx="1440532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Строительство  </a:t>
            </a:r>
            <a:r>
              <a:rPr lang="ru-RU" sz="1400" b="1" dirty="0" smtClean="0"/>
              <a:t>АМС</a:t>
            </a:r>
            <a:endParaRPr lang="ru-RU" sz="14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6986FF53-642F-4205-80B7-8CB518092924}"/>
              </a:ext>
            </a:extLst>
          </p:cNvPr>
          <p:cNvSpPr/>
          <p:nvPr/>
        </p:nvSpPr>
        <p:spPr>
          <a:xfrm>
            <a:off x="4571066" y="3353548"/>
            <a:ext cx="1937108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Строительство </a:t>
            </a:r>
            <a:r>
              <a:rPr lang="ru-RU" sz="1400" b="1" dirty="0" smtClean="0"/>
              <a:t>объектов связи</a:t>
            </a:r>
            <a:endParaRPr lang="ru-RU" sz="1400" b="1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171E997-C8F0-4498-96E0-199B53293477}"/>
              </a:ext>
            </a:extLst>
          </p:cNvPr>
          <p:cNvSpPr/>
          <p:nvPr/>
        </p:nvSpPr>
        <p:spPr>
          <a:xfrm>
            <a:off x="6587852" y="3358530"/>
            <a:ext cx="1440532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Строительство </a:t>
            </a:r>
            <a:r>
              <a:rPr lang="ru-RU" sz="1400" b="1" dirty="0" smtClean="0"/>
              <a:t>ВОЛС</a:t>
            </a:r>
            <a:endParaRPr lang="ru-RU" sz="1400" b="1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2D21F8FC-23EC-4DCA-A6A6-300881D28032}"/>
              </a:ext>
            </a:extLst>
          </p:cNvPr>
          <p:cNvSpPr/>
          <p:nvPr/>
        </p:nvSpPr>
        <p:spPr>
          <a:xfrm>
            <a:off x="3584471" y="4365104"/>
            <a:ext cx="1973191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Пуско-наладочные работы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FAA4B2A1-0248-454B-9532-C1AAA6D2CED0}"/>
              </a:ext>
            </a:extLst>
          </p:cNvPr>
          <p:cNvSpPr/>
          <p:nvPr/>
        </p:nvSpPr>
        <p:spPr>
          <a:xfrm>
            <a:off x="3850800" y="5221502"/>
            <a:ext cx="1440532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Сдача заказчику</a:t>
            </a:r>
            <a:endParaRPr lang="ru-RU" sz="1400" b="1" dirty="0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xmlns="" id="{C2595F9E-5606-4DAC-AE2F-94EA57FAD63A}"/>
              </a:ext>
            </a:extLst>
          </p:cNvPr>
          <p:cNvSpPr/>
          <p:nvPr/>
        </p:nvSpPr>
        <p:spPr>
          <a:xfrm rot="5400000">
            <a:off x="4399298" y="2037351"/>
            <a:ext cx="287160" cy="1901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: вправо 31">
            <a:extLst>
              <a:ext uri="{FF2B5EF4-FFF2-40B4-BE49-F238E27FC236}">
                <a16:creationId xmlns:a16="http://schemas.microsoft.com/office/drawing/2014/main" xmlns="" id="{99540461-2CA0-4944-BF47-7523E2024E5A}"/>
              </a:ext>
            </a:extLst>
          </p:cNvPr>
          <p:cNvSpPr/>
          <p:nvPr/>
        </p:nvSpPr>
        <p:spPr>
          <a:xfrm rot="5400000">
            <a:off x="4399297" y="2867574"/>
            <a:ext cx="287160" cy="1901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: вправо 34">
            <a:extLst>
              <a:ext uri="{FF2B5EF4-FFF2-40B4-BE49-F238E27FC236}">
                <a16:creationId xmlns:a16="http://schemas.microsoft.com/office/drawing/2014/main" xmlns="" id="{69FA5A52-A083-4B74-B01D-0A68662AD3F8}"/>
              </a:ext>
            </a:extLst>
          </p:cNvPr>
          <p:cNvSpPr/>
          <p:nvPr/>
        </p:nvSpPr>
        <p:spPr>
          <a:xfrm rot="5400000">
            <a:off x="4399296" y="4069708"/>
            <a:ext cx="287160" cy="1901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xmlns="" id="{EEABE706-F752-49D6-85E6-8659325085DB}"/>
              </a:ext>
            </a:extLst>
          </p:cNvPr>
          <p:cNvSpPr/>
          <p:nvPr/>
        </p:nvSpPr>
        <p:spPr>
          <a:xfrm rot="5400000">
            <a:off x="4428418" y="4943501"/>
            <a:ext cx="287160" cy="1901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xmlns="" id="{7885A8C3-87CD-42C6-96A7-4C4046312D47}"/>
              </a:ext>
            </a:extLst>
          </p:cNvPr>
          <p:cNvSpPr/>
          <p:nvPr/>
        </p:nvSpPr>
        <p:spPr>
          <a:xfrm>
            <a:off x="467548" y="1601453"/>
            <a:ext cx="3230058" cy="23990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5A5AFF7E-CEC4-4945-B060-2EAC7CC833DA}"/>
              </a:ext>
            </a:extLst>
          </p:cNvPr>
          <p:cNvCxnSpPr/>
          <p:nvPr/>
        </p:nvCxnSpPr>
        <p:spPr>
          <a:xfrm>
            <a:off x="539552" y="1412776"/>
            <a:ext cx="0" cy="5112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трелка: вправо 46">
            <a:extLst>
              <a:ext uri="{FF2B5EF4-FFF2-40B4-BE49-F238E27FC236}">
                <a16:creationId xmlns:a16="http://schemas.microsoft.com/office/drawing/2014/main" xmlns="" id="{4AB3BEED-ADE5-4A2C-AF8C-BF57EC54FCFE}"/>
              </a:ext>
            </a:extLst>
          </p:cNvPr>
          <p:cNvSpPr/>
          <p:nvPr/>
        </p:nvSpPr>
        <p:spPr>
          <a:xfrm>
            <a:off x="467548" y="2418956"/>
            <a:ext cx="3230058" cy="23990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: вправо 47">
            <a:extLst>
              <a:ext uri="{FF2B5EF4-FFF2-40B4-BE49-F238E27FC236}">
                <a16:creationId xmlns:a16="http://schemas.microsoft.com/office/drawing/2014/main" xmlns="" id="{A74CCEF9-A0AC-4A63-834A-5907569E80E0}"/>
              </a:ext>
            </a:extLst>
          </p:cNvPr>
          <p:cNvSpPr/>
          <p:nvPr/>
        </p:nvSpPr>
        <p:spPr>
          <a:xfrm>
            <a:off x="467548" y="4490477"/>
            <a:ext cx="3058662" cy="23990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: вправо 49">
            <a:extLst>
              <a:ext uri="{FF2B5EF4-FFF2-40B4-BE49-F238E27FC236}">
                <a16:creationId xmlns:a16="http://schemas.microsoft.com/office/drawing/2014/main" xmlns="" id="{06E2F5F8-88AB-46A3-A676-FBDBA0BD58AE}"/>
              </a:ext>
            </a:extLst>
          </p:cNvPr>
          <p:cNvSpPr/>
          <p:nvPr/>
        </p:nvSpPr>
        <p:spPr>
          <a:xfrm>
            <a:off x="5446392" y="1601453"/>
            <a:ext cx="3230058" cy="23990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: вправо 51">
            <a:extLst>
              <a:ext uri="{FF2B5EF4-FFF2-40B4-BE49-F238E27FC236}">
                <a16:creationId xmlns:a16="http://schemas.microsoft.com/office/drawing/2014/main" xmlns="" id="{2EF361A4-15CF-4912-B4ED-7966A7D34BE3}"/>
              </a:ext>
            </a:extLst>
          </p:cNvPr>
          <p:cNvSpPr/>
          <p:nvPr/>
        </p:nvSpPr>
        <p:spPr>
          <a:xfrm>
            <a:off x="5446392" y="2418956"/>
            <a:ext cx="3230058" cy="23990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: вправо 52">
            <a:extLst>
              <a:ext uri="{FF2B5EF4-FFF2-40B4-BE49-F238E27FC236}">
                <a16:creationId xmlns:a16="http://schemas.microsoft.com/office/drawing/2014/main" xmlns="" id="{7D227034-66D7-49A0-BA34-6CA6132A7412}"/>
              </a:ext>
            </a:extLst>
          </p:cNvPr>
          <p:cNvSpPr/>
          <p:nvPr/>
        </p:nvSpPr>
        <p:spPr>
          <a:xfrm>
            <a:off x="5615922" y="4490477"/>
            <a:ext cx="3060527" cy="23990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D1118ADB-BC1E-47E4-A21E-DA70586BBACC}"/>
              </a:ext>
            </a:extLst>
          </p:cNvPr>
          <p:cNvCxnSpPr/>
          <p:nvPr/>
        </p:nvCxnSpPr>
        <p:spPr>
          <a:xfrm>
            <a:off x="8505054" y="1412776"/>
            <a:ext cx="0" cy="5112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: скругленные углы 12">
            <a:extLst>
              <a:ext uri="{FF2B5EF4-FFF2-40B4-BE49-F238E27FC236}">
                <a16:creationId xmlns:a16="http://schemas.microsoft.com/office/drawing/2014/main" xmlns="" id="{FAA4B2A1-0248-454B-9532-C1AAA6D2CED0}"/>
              </a:ext>
            </a:extLst>
          </p:cNvPr>
          <p:cNvSpPr/>
          <p:nvPr/>
        </p:nvSpPr>
        <p:spPr>
          <a:xfrm>
            <a:off x="3854958" y="6021288"/>
            <a:ext cx="1440532" cy="5117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Прием на обслуживание</a:t>
            </a:r>
            <a:endParaRPr lang="ru-RU" sz="1400" b="1" dirty="0"/>
          </a:p>
        </p:txBody>
      </p:sp>
      <p:sp>
        <p:nvSpPr>
          <p:cNvPr id="42" name="Стрелка: вправо 37">
            <a:extLst>
              <a:ext uri="{FF2B5EF4-FFF2-40B4-BE49-F238E27FC236}">
                <a16:creationId xmlns:a16="http://schemas.microsoft.com/office/drawing/2014/main" xmlns="" id="{EEABE706-F752-49D6-85E6-8659325085DB}"/>
              </a:ext>
            </a:extLst>
          </p:cNvPr>
          <p:cNvSpPr/>
          <p:nvPr/>
        </p:nvSpPr>
        <p:spPr>
          <a:xfrm rot="5400000">
            <a:off x="4403455" y="5781767"/>
            <a:ext cx="287160" cy="19013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право 48">
            <a:extLst>
              <a:ext uri="{FF2B5EF4-FFF2-40B4-BE49-F238E27FC236}">
                <a16:creationId xmlns:a16="http://schemas.microsoft.com/office/drawing/2014/main" xmlns="" id="{0E954599-5414-4581-96EC-803DB3551C2A}"/>
              </a:ext>
            </a:extLst>
          </p:cNvPr>
          <p:cNvSpPr/>
          <p:nvPr/>
        </p:nvSpPr>
        <p:spPr>
          <a:xfrm>
            <a:off x="471706" y="6154876"/>
            <a:ext cx="3306381" cy="23990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вправо 53">
            <a:extLst>
              <a:ext uri="{FF2B5EF4-FFF2-40B4-BE49-F238E27FC236}">
                <a16:creationId xmlns:a16="http://schemas.microsoft.com/office/drawing/2014/main" xmlns="" id="{A82BAFA5-5D30-476A-A5D1-B0A73728907C}"/>
              </a:ext>
            </a:extLst>
          </p:cNvPr>
          <p:cNvSpPr/>
          <p:nvPr/>
        </p:nvSpPr>
        <p:spPr>
          <a:xfrm>
            <a:off x="5372361" y="6154876"/>
            <a:ext cx="3308248" cy="23990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42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oth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Заголовок 2"/>
          <p:cNvSpPr txBox="1">
            <a:spLocks/>
          </p:cNvSpPr>
          <p:nvPr/>
        </p:nvSpPr>
        <p:spPr>
          <a:xfrm>
            <a:off x="3559422" y="260648"/>
            <a:ext cx="4896545" cy="923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РЕАЛИЗОВАННЫЕ ПРОЕКТЫ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xmlns="" id="{644CD90E-F391-409B-A8C5-DC2B965654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61558015"/>
              </p:ext>
            </p:extLst>
          </p:nvPr>
        </p:nvGraphicFramePr>
        <p:xfrm>
          <a:off x="486013" y="1628801"/>
          <a:ext cx="4800367" cy="2871770"/>
        </p:xfrm>
        <a:graphic>
          <a:graphicData uri="http://schemas.openxmlformats.org/presentationml/2006/ole">
            <p:oleObj spid="_x0000_s1048" name="Image" r:id="rId4" imgW="7619048" imgH="4596825" progId="">
              <p:embed/>
            </p:oleObj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F8C43BF-68B5-45D5-B46F-C946EF7EB86E}"/>
              </a:ext>
            </a:extLst>
          </p:cNvPr>
          <p:cNvSpPr/>
          <p:nvPr/>
        </p:nvSpPr>
        <p:spPr>
          <a:xfrm>
            <a:off x="5436096" y="1556793"/>
            <a:ext cx="326611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Сибирском Федеральном округе за последние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лет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было построено: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около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 км. волоконно-оптических линии связи;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более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АМС и базовых станций;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5000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4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промышленных зданий и сооружений;</a:t>
            </a:r>
          </a:p>
          <a:p>
            <a:pPr>
              <a:spcAft>
                <a:spcPts val="100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более </a:t>
            </a:r>
            <a:r>
              <a:rPr lang="en-US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 узлов коллективного доступа. </a:t>
            </a:r>
          </a:p>
          <a:p>
            <a:pPr>
              <a:spcAft>
                <a:spcPts val="100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роизведена модернизация и переоснащение  более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объектов</a:t>
            </a:r>
          </a:p>
          <a:p>
            <a:pPr>
              <a:spcAft>
                <a:spcPts val="1000"/>
              </a:spcAft>
              <a:buFontTx/>
              <a:buChar char="-"/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Взято на обслуживание более 1000 км ВОЛС. </a:t>
            </a:r>
          </a:p>
          <a:p>
            <a:pPr>
              <a:spcAft>
                <a:spcPts val="1000"/>
              </a:spcAft>
              <a:buFontTx/>
              <a:buChar char="-"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Наличие современного оборудования и квалифицированного персонала позволяет выполнять работы на территории всей России.</a:t>
            </a:r>
          </a:p>
          <a:p>
            <a:pPr>
              <a:spcAft>
                <a:spcPts val="1000"/>
              </a:spcAft>
              <a:buFontTx/>
              <a:buChar char="-"/>
            </a:pP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xmlns="" id="{2D1E195B-86CB-4292-8A98-30CEA228D0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044868365"/>
              </p:ext>
            </p:extLst>
          </p:nvPr>
        </p:nvGraphicFramePr>
        <p:xfrm>
          <a:off x="376276" y="4572008"/>
          <a:ext cx="4981541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134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Заголовок 2">
            <a:extLst>
              <a:ext uri="{FF2B5EF4-FFF2-40B4-BE49-F238E27FC236}">
                <a16:creationId xmlns:a16="http://schemas.microsoft.com/office/drawing/2014/main" xmlns="" id="{03FFCCBF-1BA9-4E75-92D6-19258C93428D}"/>
              </a:ext>
            </a:extLst>
          </p:cNvPr>
          <p:cNvSpPr txBox="1">
            <a:spLocks/>
          </p:cNvSpPr>
          <p:nvPr/>
        </p:nvSpPr>
        <p:spPr>
          <a:xfrm>
            <a:off x="3275856" y="379104"/>
            <a:ext cx="6048672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Производственные мощности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683568" y="1628800"/>
            <a:ext cx="7704856" cy="86409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2000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</a:t>
            </a:r>
            <a:r>
              <a:rPr lang="ru-RU" sz="2000" b="1" i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площадь офисных и складских помещений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31AE0FE-6C64-4FDB-ACF4-FEF3F17E33CE}"/>
              </a:ext>
            </a:extLst>
          </p:cNvPr>
          <p:cNvSpPr/>
          <p:nvPr/>
        </p:nvSpPr>
        <p:spPr>
          <a:xfrm>
            <a:off x="683568" y="2811977"/>
            <a:ext cx="7704856" cy="123404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олее 30</a:t>
            </a:r>
            <a:r>
              <a:rPr lang="ru-RU" dirty="0" smtClean="0"/>
              <a:t>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ед. 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спец. техники и свою мех. Колонну а именно:</a:t>
            </a:r>
          </a:p>
          <a:p>
            <a:pPr algn="ctr" fontAlgn="t"/>
            <a:r>
              <a:rPr lang="ru-RU" sz="1400" i="1" dirty="0" err="1" smtClean="0">
                <a:hlinkClick r:id="rId3"/>
              </a:rPr>
              <a:t>Вибро</a:t>
            </a:r>
            <a:r>
              <a:rPr lang="ru-RU" sz="1400" i="1" dirty="0" smtClean="0">
                <a:hlinkClick r:id="rId3"/>
              </a:rPr>
              <a:t>-кабелеукладчик КВГ1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400" i="1" dirty="0">
                <a:hlinkClick r:id="rId3"/>
              </a:rPr>
              <a:t>Кабелеукладчик </a:t>
            </a:r>
            <a:r>
              <a:rPr lang="ru-RU" sz="1400" i="1" dirty="0" smtClean="0">
                <a:hlinkClick r:id="rId3"/>
              </a:rPr>
              <a:t>КУ-120, Бара, </a:t>
            </a:r>
            <a:r>
              <a:rPr lang="ru-RU" sz="1400" i="1" dirty="0" err="1" smtClean="0">
                <a:hlinkClick r:id="rId3"/>
              </a:rPr>
              <a:t>Эксковатор</a:t>
            </a:r>
            <a:r>
              <a:rPr lang="en-US" sz="1400" i="1" dirty="0">
                <a:hlinkClick r:id="rId3"/>
              </a:rPr>
              <a:t>-</a:t>
            </a:r>
            <a:r>
              <a:rPr lang="ru-RU" sz="1400" i="1" dirty="0" smtClean="0">
                <a:hlinkClick r:id="rId3"/>
              </a:rPr>
              <a:t>погрузчик, </a:t>
            </a:r>
            <a:r>
              <a:rPr lang="ru-RU" sz="1400" i="1" dirty="0" err="1" smtClean="0">
                <a:hlinkClick r:id="rId3"/>
              </a:rPr>
              <a:t>Эксковатор</a:t>
            </a:r>
            <a:r>
              <a:rPr lang="ru-RU" sz="1400" i="1" dirty="0" smtClean="0">
                <a:hlinkClick r:id="rId3"/>
              </a:rPr>
              <a:t> </a:t>
            </a:r>
            <a:r>
              <a:rPr lang="en-US" sz="1400" i="1" dirty="0" smtClean="0">
                <a:hlinkClick r:id="rId3"/>
              </a:rPr>
              <a:t>Hitachi</a:t>
            </a:r>
            <a:r>
              <a:rPr lang="ru-RU" sz="1400" i="1" dirty="0" smtClean="0">
                <a:hlinkClick r:id="rId3"/>
              </a:rPr>
              <a:t>,  бульдозера, ГНБ, Трал 60т., Тягач 6Х6 </a:t>
            </a:r>
            <a:r>
              <a:rPr lang="en-US" sz="1400" i="1" dirty="0" smtClean="0">
                <a:hlinkClick r:id="rId3"/>
              </a:rPr>
              <a:t>MAN</a:t>
            </a:r>
            <a:r>
              <a:rPr lang="ru-RU" sz="1400" i="1" dirty="0" smtClean="0">
                <a:hlinkClick r:id="rId3"/>
              </a:rPr>
              <a:t>, </a:t>
            </a:r>
            <a:r>
              <a:rPr lang="ru-RU" sz="1400" i="1" dirty="0" err="1" smtClean="0">
                <a:hlinkClick r:id="rId3"/>
              </a:rPr>
              <a:t>Лаборатгории</a:t>
            </a:r>
            <a:r>
              <a:rPr lang="ru-RU" sz="1400" i="1" dirty="0" smtClean="0">
                <a:hlinkClick r:id="rId3"/>
              </a:rPr>
              <a:t> ВОЛС на базе Газель и Садко, Вездеход Газ71, БТМ на базе УРАЛ, </a:t>
            </a:r>
            <a:r>
              <a:rPr lang="ru-RU" sz="1400" i="1" dirty="0" err="1" smtClean="0">
                <a:hlinkClick r:id="rId3"/>
              </a:rPr>
              <a:t>БКМ+вышка</a:t>
            </a:r>
            <a:r>
              <a:rPr lang="ru-RU" sz="1400" i="1" dirty="0" smtClean="0">
                <a:hlinkClick r:id="rId3"/>
              </a:rPr>
              <a:t> на базе Урал </a:t>
            </a:r>
            <a:r>
              <a:rPr lang="en-US" sz="1400" i="1" dirty="0" smtClean="0">
                <a:hlinkClick r:id="rId3"/>
              </a:rPr>
              <a:t>NEXT</a:t>
            </a:r>
            <a:r>
              <a:rPr lang="ru-RU" sz="1400" i="1" dirty="0" smtClean="0">
                <a:hlinkClick r:id="rId3"/>
              </a:rPr>
              <a:t>, </a:t>
            </a:r>
            <a:r>
              <a:rPr lang="ru-RU" sz="1400" i="1" dirty="0" err="1" smtClean="0">
                <a:hlinkClick r:id="rId3"/>
              </a:rPr>
              <a:t>КМУ+люлька</a:t>
            </a:r>
            <a:r>
              <a:rPr lang="ru-RU" sz="1400" i="1" dirty="0" smtClean="0">
                <a:hlinkClick r:id="rId3"/>
              </a:rPr>
              <a:t>, </a:t>
            </a:r>
            <a:r>
              <a:rPr lang="en-US" sz="1400" i="1" dirty="0" smtClean="0">
                <a:hlinkClick r:id="rId3"/>
              </a:rPr>
              <a:t>ISUZU GIGA</a:t>
            </a:r>
            <a:r>
              <a:rPr lang="ru-RU" sz="1400" i="1" dirty="0" smtClean="0">
                <a:hlinkClick r:id="rId3"/>
              </a:rPr>
              <a:t>,</a:t>
            </a:r>
            <a:r>
              <a:rPr lang="en-US" sz="1400" i="1" dirty="0" smtClean="0">
                <a:hlinkClick r:id="rId3"/>
              </a:rPr>
              <a:t> </a:t>
            </a:r>
            <a:r>
              <a:rPr lang="ru-RU" sz="1400" i="1" dirty="0" smtClean="0">
                <a:hlinkClick r:id="rId3"/>
              </a:rPr>
              <a:t>самосвал МАЗ и</a:t>
            </a:r>
            <a:r>
              <a:rPr lang="en-US" sz="1400" i="1" dirty="0" smtClean="0">
                <a:hlinkClick r:id="rId3"/>
              </a:rPr>
              <a:t> </a:t>
            </a:r>
            <a:r>
              <a:rPr lang="ru-RU" sz="1400" i="1" dirty="0" smtClean="0">
                <a:hlinkClick r:id="rId3"/>
              </a:rPr>
              <a:t>другие.</a:t>
            </a:r>
            <a:endParaRPr lang="ru-RU" sz="1400" i="1" dirty="0">
              <a:hlinkClick r:id="rId3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28DAF87C-3CEE-4E1E-9BE4-41C222698284}"/>
              </a:ext>
            </a:extLst>
          </p:cNvPr>
          <p:cNvSpPr/>
          <p:nvPr/>
        </p:nvSpPr>
        <p:spPr>
          <a:xfrm>
            <a:off x="683568" y="4293096"/>
            <a:ext cx="7704855" cy="86409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комплексных мобильных специализированных бригад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A36C87FB-78D0-44C5-AD04-2B17E131A819}"/>
              </a:ext>
            </a:extLst>
          </p:cNvPr>
          <p:cNvSpPr/>
          <p:nvPr/>
        </p:nvSpPr>
        <p:spPr>
          <a:xfrm>
            <a:off x="683568" y="5445224"/>
            <a:ext cx="7704855" cy="86409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наличие необходимого оборудования и приборов</a:t>
            </a:r>
          </a:p>
        </p:txBody>
      </p:sp>
    </p:spTree>
    <p:extLst>
      <p:ext uri="{BB962C8B-B14F-4D97-AF65-F5344CB8AC3E}">
        <p14:creationId xmlns:p14="http://schemas.microsoft.com/office/powerpoint/2010/main" xmlns="" val="238266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Заголовок 2">
            <a:extLst>
              <a:ext uri="{FF2B5EF4-FFF2-40B4-BE49-F238E27FC236}">
                <a16:creationId xmlns:a16="http://schemas.microsoft.com/office/drawing/2014/main" xmlns="" id="{03FFCCBF-1BA9-4E75-92D6-19258C93428D}"/>
              </a:ext>
            </a:extLst>
          </p:cNvPr>
          <p:cNvSpPr txBox="1">
            <a:spLocks/>
          </p:cNvSpPr>
          <p:nvPr/>
        </p:nvSpPr>
        <p:spPr>
          <a:xfrm>
            <a:off x="3275856" y="379104"/>
            <a:ext cx="6048672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Примеры реализованных проектов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4857760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2024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ПИР и СМР По модернизации системы охранного освещения, охранной сигнализации и видеонаблюдения в </a:t>
            </a:r>
            <a:r>
              <a:rPr lang="ru-RU" sz="1400" dirty="0" err="1" smtClean="0">
                <a:solidFill>
                  <a:schemeClr val="tx1"/>
                </a:solidFill>
              </a:rPr>
              <a:t>зру</a:t>
            </a:r>
            <a:r>
              <a:rPr lang="ru-RU" sz="1400" dirty="0" smtClean="0">
                <a:solidFill>
                  <a:schemeClr val="tx1"/>
                </a:solidFill>
              </a:rPr>
              <a:t>  на 18-ти </a:t>
            </a:r>
            <a:r>
              <a:rPr lang="ru-RU" sz="1400" cap="all" dirty="0" smtClean="0">
                <a:solidFill>
                  <a:schemeClr val="tx1"/>
                </a:solidFill>
              </a:rPr>
              <a:t>ПС110 </a:t>
            </a:r>
            <a:r>
              <a:rPr lang="ru-RU" sz="1400" dirty="0" smtClean="0">
                <a:solidFill>
                  <a:schemeClr val="tx1"/>
                </a:solidFill>
              </a:rPr>
              <a:t>к</a:t>
            </a:r>
            <a:r>
              <a:rPr lang="ru-RU" sz="1400" cap="all" dirty="0" smtClean="0">
                <a:solidFill>
                  <a:schemeClr val="tx1"/>
                </a:solidFill>
              </a:rPr>
              <a:t>В </a:t>
            </a:r>
            <a:r>
              <a:rPr lang="ru-RU" sz="1400" dirty="0" smtClean="0">
                <a:solidFill>
                  <a:schemeClr val="tx1"/>
                </a:solidFill>
              </a:rPr>
              <a:t>в рамках</a:t>
            </a:r>
            <a:r>
              <a:rPr lang="ru-RU" sz="1400" cap="all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инвестиционной программе ПАО «</a:t>
            </a:r>
            <a:r>
              <a:rPr lang="ru-RU" sz="1400" dirty="0" err="1" smtClean="0">
                <a:solidFill>
                  <a:schemeClr val="tx1"/>
                </a:solidFill>
              </a:rPr>
              <a:t>Россети</a:t>
            </a:r>
            <a:r>
              <a:rPr lang="ru-RU" sz="1400" dirty="0" smtClean="0">
                <a:solidFill>
                  <a:schemeClr val="tx1"/>
                </a:solidFill>
              </a:rPr>
              <a:t> Сибирь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  <a:r>
              <a:rPr lang="ru-RU" sz="1400" dirty="0" smtClean="0">
                <a:solidFill>
                  <a:schemeClr val="tx1"/>
                </a:solidFill>
              </a:rPr>
              <a:t> - «</a:t>
            </a:r>
            <a:r>
              <a:rPr lang="ru-RU" sz="1400" dirty="0" err="1" smtClean="0">
                <a:solidFill>
                  <a:schemeClr val="tx1"/>
                </a:solidFill>
              </a:rPr>
              <a:t>Хакасэнерго</a:t>
            </a:r>
            <a:r>
              <a:rPr lang="ru-RU" sz="1400" dirty="0" smtClean="0">
                <a:solidFill>
                  <a:schemeClr val="tx1"/>
                </a:solidFill>
              </a:rPr>
              <a:t>» </a:t>
            </a: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 smtClean="0">
                <a:solidFill>
                  <a:schemeClr val="tx1"/>
                </a:solidFill>
              </a:rPr>
              <a:t>2024 год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2357430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400" dirty="0" smtClean="0">
                <a:solidFill>
                  <a:schemeClr val="tx1"/>
                </a:solidFill>
              </a:rPr>
              <a:t>2025 </a:t>
            </a:r>
            <a:r>
              <a:rPr lang="ru-RU" sz="1400" dirty="0" smtClean="0">
                <a:solidFill>
                  <a:schemeClr val="tx1"/>
                </a:solidFill>
              </a:rPr>
              <a:t>г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ПИР и СМР </a:t>
            </a:r>
            <a:r>
              <a:rPr lang="ru-RU" sz="1400" dirty="0" smtClean="0">
                <a:solidFill>
                  <a:schemeClr val="tx1"/>
                </a:solidFill>
              </a:rPr>
              <a:t>модернизация: освещения, </a:t>
            </a:r>
            <a:r>
              <a:rPr lang="ru-RU" sz="1400" dirty="0" err="1" smtClean="0">
                <a:solidFill>
                  <a:schemeClr val="tx1"/>
                </a:solidFill>
              </a:rPr>
              <a:t>периметральной</a:t>
            </a:r>
            <a:r>
              <a:rPr lang="ru-RU" sz="1400" dirty="0" smtClean="0">
                <a:solidFill>
                  <a:schemeClr val="tx1"/>
                </a:solidFill>
              </a:rPr>
              <a:t> сигнализации и видеонаблюдения в рамках исполнения предписания </a:t>
            </a:r>
            <a:r>
              <a:rPr lang="ru-RU" sz="1400" dirty="0" err="1" smtClean="0">
                <a:solidFill>
                  <a:schemeClr val="tx1"/>
                </a:solidFill>
              </a:rPr>
              <a:t>РосГвардии</a:t>
            </a:r>
            <a:r>
              <a:rPr lang="ru-RU" sz="1400" dirty="0" smtClean="0">
                <a:solidFill>
                  <a:schemeClr val="tx1"/>
                </a:solidFill>
              </a:rPr>
              <a:t> для нужд МУП АЭС на ПС 110 кВ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3071810"/>
            <a:ext cx="7992888" cy="57606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2024-25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ПИР и </a:t>
            </a:r>
            <a:r>
              <a:rPr lang="ru-RU" sz="1400" dirty="0" smtClean="0">
                <a:solidFill>
                  <a:schemeClr val="tx1"/>
                </a:solidFill>
              </a:rPr>
              <a:t>СМР На </a:t>
            </a:r>
            <a:r>
              <a:rPr lang="ru-RU" sz="1400" dirty="0" smtClean="0">
                <a:solidFill>
                  <a:schemeClr val="tx1"/>
                </a:solidFill>
              </a:rPr>
              <a:t>территории и в Здании АБК индустриального парка «</a:t>
            </a:r>
            <a:r>
              <a:rPr lang="ru-RU" sz="1400" dirty="0" err="1" smtClean="0">
                <a:solidFill>
                  <a:schemeClr val="tx1"/>
                </a:solidFill>
              </a:rPr>
              <a:t>Ташеба</a:t>
            </a:r>
            <a:r>
              <a:rPr lang="ru-RU" sz="1400" dirty="0" smtClean="0">
                <a:solidFill>
                  <a:schemeClr val="tx1"/>
                </a:solidFill>
              </a:rPr>
              <a:t>» Сети связи и </a:t>
            </a:r>
            <a:r>
              <a:rPr lang="ru-RU" sz="1400" dirty="0" smtClean="0">
                <a:solidFill>
                  <a:schemeClr val="tx1"/>
                </a:solidFill>
              </a:rPr>
              <a:t>видеонаблюдения в интересах ПАО «МТС»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1643050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 2024-26 г. ПИР и СМР в проекте </a:t>
            </a:r>
            <a:r>
              <a:rPr lang="ru-RU" sz="1400" dirty="0" smtClean="0">
                <a:solidFill>
                  <a:schemeClr val="tx1"/>
                </a:solidFill>
              </a:rPr>
              <a:t>«СТРОИТЕЛЬСТВО </a:t>
            </a:r>
            <a:r>
              <a:rPr lang="ru-RU" sz="1400" dirty="0" smtClean="0">
                <a:solidFill>
                  <a:schemeClr val="tx1"/>
                </a:solidFill>
              </a:rPr>
              <a:t>ВОЛС ТЕА NEXT </a:t>
            </a: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ТОРЖОК - КЯХТА</a:t>
            </a:r>
            <a:r>
              <a:rPr lang="ru-RU" sz="1400" dirty="0" smtClean="0">
                <a:solidFill>
                  <a:schemeClr val="tx1"/>
                </a:solidFill>
              </a:rPr>
              <a:t>)»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построен участок </a:t>
            </a:r>
            <a:r>
              <a:rPr lang="ru-RU" sz="1400" dirty="0" smtClean="0">
                <a:solidFill>
                  <a:schemeClr val="tx1"/>
                </a:solidFill>
              </a:rPr>
              <a:t>протяженностью </a:t>
            </a:r>
            <a:r>
              <a:rPr lang="ru-RU" sz="1400" dirty="0" smtClean="0">
                <a:solidFill>
                  <a:schemeClr val="tx1"/>
                </a:solidFill>
              </a:rPr>
              <a:t>192 </a:t>
            </a:r>
            <a:r>
              <a:rPr lang="ru-RU" sz="1400" dirty="0" smtClean="0">
                <a:solidFill>
                  <a:schemeClr val="tx1"/>
                </a:solidFill>
              </a:rPr>
              <a:t>км</a:t>
            </a:r>
            <a:r>
              <a:rPr lang="ru-RU" sz="1400" dirty="0" smtClean="0">
                <a:solidFill>
                  <a:schemeClr val="tx1"/>
                </a:solidFill>
              </a:rPr>
              <a:t> с возведением 4х </a:t>
            </a:r>
            <a:r>
              <a:rPr lang="ru-RU" sz="1400" dirty="0" err="1" smtClean="0">
                <a:solidFill>
                  <a:schemeClr val="tx1"/>
                </a:solidFill>
              </a:rPr>
              <a:t>магестральных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НУПов</a:t>
            </a:r>
            <a:r>
              <a:rPr lang="ru-RU" sz="1400" dirty="0" smtClean="0">
                <a:solidFill>
                  <a:schemeClr val="tx1"/>
                </a:solidFill>
              </a:rPr>
              <a:t>  </a:t>
            </a:r>
            <a:r>
              <a:rPr lang="ru-RU" sz="1400" dirty="0" err="1" smtClean="0">
                <a:solidFill>
                  <a:schemeClr val="tx1"/>
                </a:solidFill>
              </a:rPr>
              <a:t>4х</a:t>
            </a:r>
            <a:r>
              <a:rPr lang="ru-RU" sz="1400" dirty="0" smtClean="0">
                <a:solidFill>
                  <a:schemeClr val="tx1"/>
                </a:solidFill>
              </a:rPr>
              <a:t> КТП и 1,3 км ЛЭП 10 кВ для </a:t>
            </a:r>
            <a:r>
              <a:rPr lang="ru-RU" sz="1400" dirty="0" smtClean="0">
                <a:solidFill>
                  <a:schemeClr val="tx1"/>
                </a:solidFill>
              </a:rPr>
              <a:t>ПАО «Ростелеком»- «АТЛАС»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3714752"/>
            <a:ext cx="7992888" cy="57606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2024-25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ПИР и </a:t>
            </a:r>
            <a:r>
              <a:rPr lang="ru-RU" sz="1400" dirty="0" smtClean="0">
                <a:solidFill>
                  <a:schemeClr val="tx1"/>
                </a:solidFill>
              </a:rPr>
              <a:t>СМР На </a:t>
            </a:r>
            <a:r>
              <a:rPr lang="ru-RU" sz="1400" dirty="0" smtClean="0">
                <a:solidFill>
                  <a:schemeClr val="tx1"/>
                </a:solidFill>
              </a:rPr>
              <a:t>территории </a:t>
            </a:r>
            <a:r>
              <a:rPr lang="ru-RU" sz="1400" dirty="0" smtClean="0">
                <a:solidFill>
                  <a:schemeClr val="tx1"/>
                </a:solidFill>
              </a:rPr>
              <a:t>и цехах </a:t>
            </a:r>
            <a:r>
              <a:rPr lang="ru-RU" sz="1400" dirty="0" smtClean="0">
                <a:solidFill>
                  <a:schemeClr val="tx1"/>
                </a:solidFill>
              </a:rPr>
              <a:t>АО «РУСАЛ </a:t>
            </a:r>
            <a:r>
              <a:rPr lang="ru-RU" sz="1400" dirty="0" smtClean="0">
                <a:solidFill>
                  <a:schemeClr val="tx1"/>
                </a:solidFill>
              </a:rPr>
              <a:t>САЯНАЛ» модернизация ЛВС, Сети связи, видеонаблюдения и ограждения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5572140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2023-24 </a:t>
            </a:r>
            <a:r>
              <a:rPr lang="ru-RU" sz="1400" dirty="0" smtClean="0">
                <a:solidFill>
                  <a:schemeClr val="tx1"/>
                </a:solidFill>
              </a:rPr>
              <a:t>г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ПИР и СМР ВОЛС </a:t>
            </a:r>
            <a:r>
              <a:rPr lang="ru-RU" sz="1400" dirty="0" smtClean="0">
                <a:solidFill>
                  <a:schemeClr val="tx1"/>
                </a:solidFill>
              </a:rPr>
              <a:t>по </a:t>
            </a:r>
            <a:r>
              <a:rPr lang="ru-RU" sz="1400" dirty="0" smtClean="0">
                <a:solidFill>
                  <a:schemeClr val="tx1"/>
                </a:solidFill>
              </a:rPr>
              <a:t>ВЛ 220 кВ на участке Красноярский край село Нарва – Красноярский край п.г.т. </a:t>
            </a:r>
            <a:r>
              <a:rPr lang="ru-RU" sz="1400" dirty="0" err="1" smtClean="0">
                <a:solidFill>
                  <a:schemeClr val="tx1"/>
                </a:solidFill>
              </a:rPr>
              <a:t>Краснокаменск</a:t>
            </a:r>
            <a:r>
              <a:rPr lang="ru-RU" sz="1400" dirty="0" smtClean="0">
                <a:solidFill>
                  <a:schemeClr val="tx1"/>
                </a:solidFill>
              </a:rPr>
              <a:t> в интересах ПАО </a:t>
            </a:r>
            <a:r>
              <a:rPr lang="ru-RU" sz="1400" dirty="0" smtClean="0">
                <a:solidFill>
                  <a:schemeClr val="tx1"/>
                </a:solidFill>
                <a:hlinkClick r:id="rId3"/>
              </a:rPr>
              <a:t>«Ростелеком»</a:t>
            </a:r>
            <a:endParaRPr lang="ru-RU" sz="1400" cap="all" dirty="0" smtClean="0">
              <a:solidFill>
                <a:schemeClr val="tx1"/>
              </a:solidFill>
              <a:hlinkClick r:id="rId3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4357694"/>
            <a:ext cx="7992888" cy="42862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2024-25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СМР </a:t>
            </a:r>
            <a:r>
              <a:rPr lang="ru-RU" sz="1400" dirty="0" smtClean="0">
                <a:solidFill>
                  <a:schemeClr val="tx1"/>
                </a:solidFill>
              </a:rPr>
              <a:t>по устройству внешних сетей </a:t>
            </a:r>
            <a:r>
              <a:rPr lang="ru-RU" sz="1400" dirty="0" smtClean="0">
                <a:solidFill>
                  <a:schemeClr val="tx1"/>
                </a:solidFill>
              </a:rPr>
              <a:t>связи и </a:t>
            </a:r>
            <a:r>
              <a:rPr lang="ru-RU" sz="1400" dirty="0" smtClean="0">
                <a:solidFill>
                  <a:schemeClr val="tx1"/>
                </a:solidFill>
              </a:rPr>
              <a:t>сопутствующих работ </a:t>
            </a:r>
            <a:r>
              <a:rPr lang="ru-RU" sz="1400" dirty="0" smtClean="0">
                <a:solidFill>
                  <a:schemeClr val="tx1"/>
                </a:solidFill>
              </a:rPr>
              <a:t>для ЦОД на Абаканской </a:t>
            </a:r>
            <a:r>
              <a:rPr lang="ru-RU" sz="1400" dirty="0" smtClean="0">
                <a:solidFill>
                  <a:schemeClr val="tx1"/>
                </a:solidFill>
              </a:rPr>
              <a:t>ТЭЦ</a:t>
            </a: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67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Заголовок 2">
            <a:extLst>
              <a:ext uri="{FF2B5EF4-FFF2-40B4-BE49-F238E27FC236}">
                <a16:creationId xmlns:a16="http://schemas.microsoft.com/office/drawing/2014/main" xmlns="" id="{03FFCCBF-1BA9-4E75-92D6-19258C93428D}"/>
              </a:ext>
            </a:extLst>
          </p:cNvPr>
          <p:cNvSpPr txBox="1">
            <a:spLocks/>
          </p:cNvSpPr>
          <p:nvPr/>
        </p:nvSpPr>
        <p:spPr>
          <a:xfrm>
            <a:off x="3275856" y="379104"/>
            <a:ext cx="6048672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Примеры реализованных проектов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3571876"/>
            <a:ext cx="7992888" cy="50006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2022 г.</a:t>
            </a:r>
            <a:r>
              <a:rPr lang="ru-RU" sz="1400" dirty="0" smtClean="0">
                <a:solidFill>
                  <a:schemeClr val="tx1"/>
                </a:solidFill>
              </a:rPr>
              <a:t> ПИР и СМР системы видеонаблюдения в городе Минусинске в рамках реализации программ «Безопасный город» в интересах </a:t>
            </a:r>
            <a:r>
              <a:rPr lang="ru-RU" sz="1400" dirty="0" smtClean="0">
                <a:solidFill>
                  <a:schemeClr val="tx1"/>
                </a:solidFill>
              </a:rPr>
              <a:t>Центра информационных технологий Красноярского </a:t>
            </a:r>
            <a:r>
              <a:rPr lang="ru-RU" sz="1400" dirty="0" smtClean="0">
                <a:solidFill>
                  <a:schemeClr val="tx1"/>
                </a:solidFill>
              </a:rPr>
              <a:t>края</a:t>
            </a:r>
            <a:endParaRPr lang="ru-RU" sz="1400" cap="all" dirty="0" smtClean="0">
              <a:solidFill>
                <a:schemeClr val="tx1"/>
              </a:solidFill>
              <a:hlinkClick r:id="rId3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2857496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2022 г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СМР на </a:t>
            </a:r>
            <a:r>
              <a:rPr lang="ru-RU" sz="1400" dirty="0" smtClean="0">
                <a:solidFill>
                  <a:schemeClr val="tx1"/>
                </a:solidFill>
              </a:rPr>
              <a:t>Подстанции </a:t>
            </a:r>
            <a:r>
              <a:rPr lang="ru-RU" sz="1400" dirty="0" smtClean="0">
                <a:solidFill>
                  <a:schemeClr val="tx1"/>
                </a:solidFill>
              </a:rPr>
              <a:t>220 кВ </a:t>
            </a:r>
            <a:r>
              <a:rPr lang="ru-RU" sz="1400" dirty="0" err="1" smtClean="0">
                <a:solidFill>
                  <a:schemeClr val="tx1"/>
                </a:solidFill>
              </a:rPr>
              <a:t>Минусинская-опорная</a:t>
            </a:r>
            <a:r>
              <a:rPr lang="ru-RU" sz="1400" dirty="0" smtClean="0">
                <a:solidFill>
                  <a:schemeClr val="tx1"/>
                </a:solidFill>
              </a:rPr>
              <a:t>. Релейная защита и автоматика. Вторичные соединения. Монтаж систем охранно-пожарной сигнализации,  контроля и управления доступом, охраны периметра и </a:t>
            </a:r>
            <a:r>
              <a:rPr lang="ru-RU" sz="1400" dirty="0" smtClean="0">
                <a:solidFill>
                  <a:schemeClr val="tx1"/>
                </a:solidFill>
              </a:rPr>
              <a:t>видеонаблюдения</a:t>
            </a:r>
            <a:r>
              <a:rPr lang="ru-RU" sz="1400" dirty="0" smtClean="0">
                <a:solidFill>
                  <a:schemeClr val="tx1"/>
                </a:solidFill>
              </a:rPr>
              <a:t> для нужд филиала  ПАО «ФСК ЕЭС» - МЭС Сибири</a:t>
            </a:r>
          </a:p>
          <a:p>
            <a:pPr algn="just"/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4143380"/>
            <a:ext cx="7992888" cy="7143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2022-26 </a:t>
            </a:r>
            <a:r>
              <a:rPr lang="ru-RU" sz="1400" dirty="0" smtClean="0">
                <a:solidFill>
                  <a:schemeClr val="tx1"/>
                </a:solidFill>
              </a:rPr>
              <a:t>г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ПИР и СМР ВОЛС </a:t>
            </a:r>
            <a:r>
              <a:rPr lang="ru-RU" sz="1400" dirty="0" smtClean="0">
                <a:solidFill>
                  <a:schemeClr val="tx1"/>
                </a:solidFill>
              </a:rPr>
              <a:t>в рамках федеральной программы  «Устранения </a:t>
            </a:r>
            <a:r>
              <a:rPr lang="ru-RU" sz="1400" dirty="0" smtClean="0">
                <a:solidFill>
                  <a:schemeClr val="tx1"/>
                </a:solidFill>
              </a:rPr>
              <a:t>цифрового </a:t>
            </a:r>
            <a:r>
              <a:rPr lang="ru-RU" sz="1400" dirty="0" smtClean="0">
                <a:solidFill>
                  <a:schemeClr val="tx1"/>
                </a:solidFill>
              </a:rPr>
              <a:t>неравенства»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 err="1" smtClean="0">
                <a:solidFill>
                  <a:schemeClr val="tx1"/>
                </a:solidFill>
              </a:rPr>
              <a:t>територии</a:t>
            </a:r>
            <a:r>
              <a:rPr lang="ru-RU" sz="1400" dirty="0" smtClean="0">
                <a:solidFill>
                  <a:schemeClr val="tx1"/>
                </a:solidFill>
              </a:rPr>
              <a:t> Хакасии и Красноярского края общей протяженностью 342 км в интересах ПАО </a:t>
            </a:r>
            <a:r>
              <a:rPr lang="ru-RU" sz="1400" dirty="0" smtClean="0">
                <a:solidFill>
                  <a:schemeClr val="tx1"/>
                </a:solidFill>
                <a:hlinkClick r:id="rId3"/>
              </a:rPr>
              <a:t>«Ростелеком»</a:t>
            </a:r>
            <a:endParaRPr lang="ru-RU" sz="1400" cap="all" dirty="0" smtClean="0">
              <a:hlinkClick r:id="rId3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4929198"/>
            <a:ext cx="7992888" cy="71438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2022 г.</a:t>
            </a:r>
            <a:r>
              <a:rPr lang="ru-RU" sz="1400" dirty="0" smtClean="0">
                <a:solidFill>
                  <a:schemeClr val="tx1"/>
                </a:solidFill>
              </a:rPr>
              <a:t> Выполнение работ по разработке проектной и рабочей документации по модернизации структурированной кабельной системы здания диспетчерского центра Филиала АО "СО ЕЭС" Хакасское </a:t>
            </a:r>
            <a:r>
              <a:rPr lang="ru-RU" sz="1400" dirty="0" smtClean="0">
                <a:solidFill>
                  <a:schemeClr val="tx1"/>
                </a:solidFill>
              </a:rPr>
              <a:t>РДУ</a:t>
            </a:r>
            <a:endParaRPr lang="ru-RU" sz="1400" cap="all" dirty="0" smtClean="0">
              <a:solidFill>
                <a:schemeClr val="tx1"/>
              </a:solidFill>
              <a:hlinkClick r:id="rId3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5715016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2020-22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СМР по проекту </a:t>
            </a:r>
            <a:r>
              <a:rPr lang="ru-RU" sz="1400" dirty="0" smtClean="0">
                <a:solidFill>
                  <a:schemeClr val="tx1"/>
                </a:solidFill>
              </a:rPr>
              <a:t>«Строительство второй цепи тягового транзита ВЛ 220 кВ </a:t>
            </a:r>
            <a:r>
              <a:rPr lang="ru-RU" sz="1400" dirty="0" err="1" smtClean="0">
                <a:solidFill>
                  <a:schemeClr val="tx1"/>
                </a:solidFill>
              </a:rPr>
              <a:t>Минусинская-опорная</a:t>
            </a:r>
            <a:r>
              <a:rPr lang="ru-RU" sz="1400" dirty="0" smtClean="0">
                <a:solidFill>
                  <a:schemeClr val="tx1"/>
                </a:solidFill>
              </a:rPr>
              <a:t> - </a:t>
            </a:r>
            <a:r>
              <a:rPr lang="ru-RU" sz="1400" dirty="0" err="1" smtClean="0">
                <a:solidFill>
                  <a:schemeClr val="tx1"/>
                </a:solidFill>
              </a:rPr>
              <a:t>Кошурниково</a:t>
            </a:r>
            <a:r>
              <a:rPr lang="ru-RU" sz="1400" dirty="0" smtClean="0">
                <a:solidFill>
                  <a:schemeClr val="tx1"/>
                </a:solidFill>
              </a:rPr>
              <a:t> тяговая - Саянская тяговая - </a:t>
            </a:r>
            <a:r>
              <a:rPr lang="ru-RU" sz="1400" dirty="0" smtClean="0">
                <a:solidFill>
                  <a:schemeClr val="tx1"/>
                </a:solidFill>
              </a:rPr>
              <a:t>Камала-1» в разделе заходов ВОЛС </a:t>
            </a:r>
            <a:r>
              <a:rPr lang="ru-RU" sz="1400" dirty="0" smtClean="0">
                <a:solidFill>
                  <a:schemeClr val="tx1"/>
                </a:solidFill>
              </a:rPr>
              <a:t>на ПС 220 </a:t>
            </a:r>
            <a:r>
              <a:rPr lang="ru-RU" sz="1400" dirty="0" smtClean="0">
                <a:solidFill>
                  <a:schemeClr val="tx1"/>
                </a:solidFill>
              </a:rPr>
              <a:t>кВ и </a:t>
            </a:r>
            <a:r>
              <a:rPr lang="ru-RU" sz="1400" dirty="0" err="1" smtClean="0">
                <a:solidFill>
                  <a:schemeClr val="tx1"/>
                </a:solidFill>
              </a:rPr>
              <a:t>Пусконаладка</a:t>
            </a:r>
            <a:r>
              <a:rPr lang="ru-RU" sz="1400" dirty="0" smtClean="0">
                <a:solidFill>
                  <a:schemeClr val="tx1"/>
                </a:solidFill>
              </a:rPr>
              <a:t> каналообразу</a:t>
            </a:r>
            <a:r>
              <a:rPr lang="ru-RU" sz="1400" dirty="0" smtClean="0">
                <a:solidFill>
                  <a:schemeClr val="tx1"/>
                </a:solidFill>
              </a:rPr>
              <a:t>ю</a:t>
            </a:r>
            <a:r>
              <a:rPr lang="ru-RU" sz="1400" dirty="0" smtClean="0">
                <a:solidFill>
                  <a:schemeClr val="tx1"/>
                </a:solidFill>
              </a:rPr>
              <a:t>щего оборудования и </a:t>
            </a:r>
            <a:r>
              <a:rPr lang="en-US" sz="1400" dirty="0" smtClean="0">
                <a:solidFill>
                  <a:schemeClr val="tx1"/>
                </a:solidFill>
              </a:rPr>
              <a:t>DWDM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2143116"/>
            <a:ext cx="7992888" cy="6429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2022-23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ПИР и </a:t>
            </a:r>
            <a:r>
              <a:rPr lang="ru-RU" sz="1400" dirty="0" smtClean="0">
                <a:solidFill>
                  <a:schemeClr val="tx1"/>
                </a:solidFill>
              </a:rPr>
              <a:t>СМР </a:t>
            </a:r>
            <a:r>
              <a:rPr lang="ru-RU" sz="1400" dirty="0" smtClean="0">
                <a:solidFill>
                  <a:schemeClr val="tx1"/>
                </a:solidFill>
              </a:rPr>
              <a:t>Создание волоконно-оптических линий связи для МВД по Республике </a:t>
            </a:r>
            <a:r>
              <a:rPr lang="ru-RU" sz="1400" dirty="0" smtClean="0">
                <a:solidFill>
                  <a:schemeClr val="tx1"/>
                </a:solidFill>
              </a:rPr>
              <a:t>Хакасия и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создание ЛВС, ГГС, Сети связи и видеонаблюдения в административном здании и следственном изоляторе.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1571612"/>
            <a:ext cx="7992888" cy="50006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 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2023-24 </a:t>
            </a:r>
            <a:r>
              <a:rPr lang="ru-RU" sz="1400" dirty="0" smtClean="0">
                <a:solidFill>
                  <a:schemeClr val="tx1"/>
                </a:solidFill>
              </a:rPr>
              <a:t>г. </a:t>
            </a:r>
            <a:r>
              <a:rPr lang="ru-RU" sz="1400" dirty="0" smtClean="0">
                <a:solidFill>
                  <a:schemeClr val="tx1"/>
                </a:solidFill>
              </a:rPr>
              <a:t>СМР и ПНР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на объекте: «Волоконно-оптическая линия связи  МТЭЦ - ВЗС </a:t>
            </a:r>
            <a:r>
              <a:rPr lang="ru-RU" sz="1400" dirty="0" err="1" smtClean="0">
                <a:solidFill>
                  <a:schemeClr val="tx1"/>
                </a:solidFill>
              </a:rPr>
              <a:t>о.Жульминский</a:t>
            </a:r>
            <a:r>
              <a:rPr lang="ru-RU" sz="1400" dirty="0" smtClean="0">
                <a:solidFill>
                  <a:schemeClr val="tx1"/>
                </a:solidFill>
              </a:rPr>
              <a:t>» для нужд филиала  Минусинская ТЭЦ  АО «Енисейская ТГК (ТГЕ-13)»</a:t>
            </a:r>
          </a:p>
          <a:p>
            <a:pPr algn="just"/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endParaRPr lang="ru-RU" sz="1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67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Заголовок 2">
            <a:extLst>
              <a:ext uri="{FF2B5EF4-FFF2-40B4-BE49-F238E27FC236}">
                <a16:creationId xmlns:a16="http://schemas.microsoft.com/office/drawing/2014/main" xmlns="" id="{03FFCCBF-1BA9-4E75-92D6-19258C93428D}"/>
              </a:ext>
            </a:extLst>
          </p:cNvPr>
          <p:cNvSpPr txBox="1">
            <a:spLocks/>
          </p:cNvSpPr>
          <p:nvPr/>
        </p:nvSpPr>
        <p:spPr>
          <a:xfrm>
            <a:off x="3275856" y="379104"/>
            <a:ext cx="6048672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Примеры реализованных проектов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9640" y="3422730"/>
            <a:ext cx="7992888" cy="79208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2018 </a:t>
            </a:r>
            <a:r>
              <a:rPr lang="ru-RU" sz="1600" dirty="0" smtClean="0">
                <a:solidFill>
                  <a:schemeClr val="tx1"/>
                </a:solidFill>
              </a:rPr>
              <a:t>г. Подключения </a:t>
            </a:r>
            <a:r>
              <a:rPr lang="ru-RU" sz="1600" dirty="0">
                <a:solidFill>
                  <a:schemeClr val="tx1"/>
                </a:solidFill>
              </a:rPr>
              <a:t>к сети Интернет лечебно-профилактических учреждений </a:t>
            </a:r>
            <a:r>
              <a:rPr lang="ru-RU" sz="1600" dirty="0" smtClean="0">
                <a:solidFill>
                  <a:schemeClr val="tx1"/>
                </a:solidFill>
              </a:rPr>
              <a:t>Проложило </a:t>
            </a:r>
            <a:r>
              <a:rPr lang="ru-RU" sz="1600" dirty="0">
                <a:solidFill>
                  <a:schemeClr val="tx1"/>
                </a:solidFill>
              </a:rPr>
              <a:t>243 км. оптико-волоконного кабеля в 3-х месячный срок, что позволило выполнить подключение 48 медицинских учреждений.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31AE0FE-6C64-4FDB-ACF4-FEF3F17E33CE}"/>
              </a:ext>
            </a:extLst>
          </p:cNvPr>
          <p:cNvSpPr/>
          <p:nvPr/>
        </p:nvSpPr>
        <p:spPr>
          <a:xfrm>
            <a:off x="571472" y="4922928"/>
            <a:ext cx="7956885" cy="79208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2017г. Проектирование и строительство в раздели слаботочных систем (СКУД Видеонаблюдение, ГГС, прослушивания) в новом Республиканском изоляторе временного содержания.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A36C87FB-78D0-44C5-AD04-2B17E131A819}"/>
              </a:ext>
            </a:extLst>
          </p:cNvPr>
          <p:cNvSpPr/>
          <p:nvPr/>
        </p:nvSpPr>
        <p:spPr>
          <a:xfrm>
            <a:off x="571472" y="5782464"/>
            <a:ext cx="7956885" cy="50405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2017г. </a:t>
            </a:r>
            <a:r>
              <a:rPr lang="ru-RU" sz="1600" dirty="0" smtClean="0">
                <a:solidFill>
                  <a:schemeClr val="tx1"/>
                </a:solidFill>
              </a:rPr>
              <a:t>ПАО </a:t>
            </a:r>
            <a:r>
              <a:rPr lang="ru-RU" sz="1600" dirty="0">
                <a:solidFill>
                  <a:schemeClr val="tx1"/>
                </a:solidFill>
              </a:rPr>
              <a:t>"МРСК-Сибирь" - "</a:t>
            </a:r>
            <a:r>
              <a:rPr lang="ru-RU" sz="1600" dirty="0" err="1">
                <a:solidFill>
                  <a:schemeClr val="tx1"/>
                </a:solidFill>
              </a:rPr>
              <a:t>Хакасэнерго</a:t>
            </a:r>
            <a:r>
              <a:rPr lang="ru-RU" sz="1600" dirty="0">
                <a:solidFill>
                  <a:schemeClr val="tx1"/>
                </a:solidFill>
              </a:rPr>
              <a:t>" </a:t>
            </a:r>
            <a:r>
              <a:rPr lang="ru-RU" sz="1600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1600" dirty="0">
                <a:solidFill>
                  <a:schemeClr val="tx1"/>
                </a:solidFill>
              </a:rPr>
              <a:t>работ по организации ВОЛС по ЛЭП-110кВ</a:t>
            </a:r>
            <a:r>
              <a:rPr lang="ru-RU" sz="1600" dirty="0" smtClean="0">
                <a:solidFill>
                  <a:schemeClr val="tx1"/>
                </a:solidFill>
              </a:rPr>
              <a:t>,  </a:t>
            </a:r>
            <a:r>
              <a:rPr lang="ru-RU" sz="1600" dirty="0">
                <a:solidFill>
                  <a:schemeClr val="tx1"/>
                </a:solidFill>
              </a:rPr>
              <a:t>до ПС 110 </a:t>
            </a:r>
            <a:r>
              <a:rPr lang="ru-RU" sz="1600" dirty="0" err="1">
                <a:solidFill>
                  <a:schemeClr val="tx1"/>
                </a:solidFill>
              </a:rPr>
              <a:t>кВ</a:t>
            </a:r>
            <a:r>
              <a:rPr lang="ru-RU" sz="1600" dirty="0">
                <a:solidFill>
                  <a:schemeClr val="tx1"/>
                </a:solidFill>
              </a:rPr>
              <a:t> "Очуры".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2318576"/>
            <a:ext cx="7992888" cy="3960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2018-2020 г. строительство АМС и БС для ПАО «МТС» и  ПАО «ТЕЛЕ2»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9640" y="4281696"/>
            <a:ext cx="7992888" cy="57606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2018 </a:t>
            </a:r>
            <a:r>
              <a:rPr lang="ru-RU" sz="1600" dirty="0" smtClean="0">
                <a:solidFill>
                  <a:schemeClr val="tx1"/>
                </a:solidFill>
              </a:rPr>
              <a:t>г. </a:t>
            </a:r>
            <a:r>
              <a:rPr lang="ru-RU" sz="1600" dirty="0">
                <a:solidFill>
                  <a:schemeClr val="tx1"/>
                </a:solidFill>
              </a:rPr>
              <a:t>строительства линии ВОЛС по опорам ЛЭП-35 </a:t>
            </a:r>
            <a:r>
              <a:rPr lang="ru-RU" sz="1600" dirty="0" err="1">
                <a:solidFill>
                  <a:schemeClr val="tx1"/>
                </a:solidFill>
              </a:rPr>
              <a:t>кВ</a:t>
            </a:r>
            <a:r>
              <a:rPr lang="ru-RU" sz="1600" dirty="0">
                <a:solidFill>
                  <a:schemeClr val="tx1"/>
                </a:solidFill>
              </a:rPr>
              <a:t> в интересах спорт-отеля "Гладенькая"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2781498"/>
            <a:ext cx="7992888" cy="57606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2019 г. </a:t>
            </a:r>
            <a:r>
              <a:rPr lang="ru-RU" sz="1600" dirty="0">
                <a:solidFill>
                  <a:schemeClr val="tx1"/>
                </a:solidFill>
              </a:rPr>
              <a:t>строительства линии ВОЛС </a:t>
            </a:r>
            <a:r>
              <a:rPr lang="ru-RU" sz="1600" dirty="0" smtClean="0">
                <a:solidFill>
                  <a:schemeClr val="tx1"/>
                </a:solidFill>
              </a:rPr>
              <a:t>в </a:t>
            </a:r>
            <a:r>
              <a:rPr lang="ru-RU" sz="1600" dirty="0" err="1" smtClean="0">
                <a:solidFill>
                  <a:schemeClr val="tx1"/>
                </a:solidFill>
              </a:rPr>
              <a:t>грозотросе</a:t>
            </a:r>
            <a:r>
              <a:rPr lang="ru-RU" sz="1600" dirty="0" smtClean="0">
                <a:solidFill>
                  <a:schemeClr val="tx1"/>
                </a:solidFill>
              </a:rPr>
              <a:t> по опорам ЛЭП-110 </a:t>
            </a:r>
            <a:r>
              <a:rPr lang="ru-RU" sz="1600" dirty="0" err="1">
                <a:solidFill>
                  <a:schemeClr val="tx1"/>
                </a:solidFill>
              </a:rPr>
              <a:t>кВ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для угольного разреза «</a:t>
            </a:r>
            <a:r>
              <a:rPr lang="ru-RU" sz="1600" dirty="0" err="1" smtClean="0">
                <a:solidFill>
                  <a:schemeClr val="tx1"/>
                </a:solidFill>
              </a:rPr>
              <a:t>Аршаново</a:t>
            </a:r>
            <a:r>
              <a:rPr lang="ru-RU" sz="1600" dirty="0" smtClean="0">
                <a:solidFill>
                  <a:schemeClr val="tx1"/>
                </a:solidFill>
              </a:rPr>
              <a:t>»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71472" y="1643050"/>
            <a:ext cx="7992888" cy="57606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2020 г. </a:t>
            </a:r>
            <a:r>
              <a:rPr lang="ru-RU" sz="1600" dirty="0">
                <a:solidFill>
                  <a:schemeClr val="tx1"/>
                </a:solidFill>
              </a:rPr>
              <a:t>строительства линии ВОЛС </a:t>
            </a:r>
            <a:r>
              <a:rPr lang="ru-RU" sz="1600" dirty="0" smtClean="0">
                <a:solidFill>
                  <a:schemeClr val="tx1"/>
                </a:solidFill>
              </a:rPr>
              <a:t>по опорам ЛЭП-10,35,110,220 </a:t>
            </a:r>
            <a:r>
              <a:rPr lang="ru-RU" sz="1600" dirty="0">
                <a:solidFill>
                  <a:schemeClr val="tx1"/>
                </a:solidFill>
              </a:rPr>
              <a:t>кВ </a:t>
            </a:r>
            <a:r>
              <a:rPr lang="ru-RU" sz="1600" dirty="0" smtClean="0">
                <a:solidFill>
                  <a:schemeClr val="tx1"/>
                </a:solidFill>
              </a:rPr>
              <a:t>и в земле для ПАО «МТС» до БС и ПАО «</a:t>
            </a:r>
            <a:r>
              <a:rPr lang="ru-RU" sz="1600" dirty="0" err="1" smtClean="0">
                <a:solidFill>
                  <a:schemeClr val="tx1"/>
                </a:solidFill>
              </a:rPr>
              <a:t>Ростелеком</a:t>
            </a:r>
            <a:r>
              <a:rPr lang="ru-RU" sz="1600" dirty="0" smtClean="0">
                <a:solidFill>
                  <a:schemeClr val="tx1"/>
                </a:solidFill>
              </a:rPr>
              <a:t>» по программе СЗО общей протяженностью 348 км</a:t>
            </a:r>
            <a:endParaRPr lang="ru-RU" sz="1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67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oth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22" y="0"/>
            <a:ext cx="902755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Заголовок 2">
            <a:extLst>
              <a:ext uri="{FF2B5EF4-FFF2-40B4-BE49-F238E27FC236}">
                <a16:creationId xmlns:a16="http://schemas.microsoft.com/office/drawing/2014/main" xmlns="" id="{03FFCCBF-1BA9-4E75-92D6-19258C93428D}"/>
              </a:ext>
            </a:extLst>
          </p:cNvPr>
          <p:cNvSpPr txBox="1">
            <a:spLocks/>
          </p:cNvSpPr>
          <p:nvPr/>
        </p:nvSpPr>
        <p:spPr>
          <a:xfrm>
            <a:off x="3275856" y="379104"/>
            <a:ext cx="6048672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Интеграция и лицензии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EED3F85-E36A-411E-842B-E6EB01B4BB0B}"/>
              </a:ext>
            </a:extLst>
          </p:cNvPr>
          <p:cNvSpPr/>
          <p:nvPr/>
        </p:nvSpPr>
        <p:spPr>
          <a:xfrm>
            <a:off x="539552" y="1700808"/>
            <a:ext cx="7992888" cy="115212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ООО «Байт» является членом консорциума партнерских фирм строителей связи, что позволяет оперативно присутствовать в разных регионах и значительно расширять материальную и финансовую базу за счет партнеров.</a:t>
            </a:r>
            <a:endParaRPr lang="ru-RU" sz="2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31AE0FE-6C64-4FDB-ACF4-FEF3F17E33CE}"/>
              </a:ext>
            </a:extLst>
          </p:cNvPr>
          <p:cNvSpPr/>
          <p:nvPr/>
        </p:nvSpPr>
        <p:spPr>
          <a:xfrm>
            <a:off x="575555" y="3284984"/>
            <a:ext cx="7956885" cy="122413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выполнения работ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ООО «Байт» 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обладает:</a:t>
            </a:r>
          </a:p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hlinkClick r:id="rId3" tooltip="Лицензия МЧС"/>
              </a:rPr>
              <a:t>Лицензией МЧС</a:t>
            </a:r>
            <a:r>
              <a:rPr lang="ru-RU" sz="2000" dirty="0" smtClean="0">
                <a:solidFill>
                  <a:schemeClr val="tx1"/>
                </a:solidFill>
              </a:rPr>
              <a:t>,</a:t>
            </a:r>
            <a:r>
              <a:rPr lang="ru-RU" sz="2000" dirty="0">
                <a:hlinkClick r:id="rId4" tooltip="СРО Объединение строителей Хакасии"/>
              </a:rPr>
              <a:t> СРО Объединение строителей </a:t>
            </a:r>
            <a:r>
              <a:rPr lang="ru-RU" sz="2000" dirty="0" smtClean="0">
                <a:hlinkClick r:id="rId4" tooltip="СРО Объединение строителей Хакасии"/>
              </a:rPr>
              <a:t>Хакасии</a:t>
            </a:r>
            <a:r>
              <a:rPr lang="ru-RU" sz="2000" dirty="0" smtClean="0">
                <a:solidFill>
                  <a:schemeClr val="tx1"/>
                </a:solidFill>
              </a:rPr>
              <a:t>,</a:t>
            </a:r>
            <a:r>
              <a:rPr lang="ru-RU" sz="2000" dirty="0">
                <a:hlinkClick r:id="rId5" tooltip="СРО на проектные работы"/>
              </a:rPr>
              <a:t> СРО на проектные </a:t>
            </a:r>
            <a:r>
              <a:rPr lang="ru-RU" sz="2000" dirty="0" smtClean="0">
                <a:hlinkClick r:id="rId5" tooltip="СРО на проектные работы"/>
              </a:rPr>
              <a:t>работы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и</a:t>
            </a:r>
            <a:r>
              <a:rPr lang="ru-RU" sz="2000" dirty="0" smtClean="0"/>
              <a:t> </a:t>
            </a:r>
            <a:r>
              <a:rPr lang="ru-RU" sz="2000" dirty="0" smtClean="0">
                <a:hlinkClick r:id="rId5" tooltip="СРО на проектные работы"/>
              </a:rPr>
              <a:t>др.</a:t>
            </a:r>
            <a:endParaRPr lang="ru-RU" sz="2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A36C87FB-78D0-44C5-AD04-2B17E131A819}"/>
              </a:ext>
            </a:extLst>
          </p:cNvPr>
          <p:cNvSpPr/>
          <p:nvPr/>
        </p:nvSpPr>
        <p:spPr>
          <a:xfrm>
            <a:off x="575555" y="4941168"/>
            <a:ext cx="7956885" cy="122413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Консорциум обладает в том числе: </a:t>
            </a:r>
            <a:r>
              <a:rPr lang="ru-RU" sz="2000" dirty="0">
                <a:hlinkClick r:id="rId3" tooltip="Лицензия МЧС"/>
              </a:rPr>
              <a:t>Лицензией </a:t>
            </a:r>
            <a:r>
              <a:rPr lang="ru-RU" sz="2000" dirty="0" smtClean="0">
                <a:hlinkClick r:id="rId3" tooltip="Лицензия МЧС"/>
              </a:rPr>
              <a:t>УФСБ</a:t>
            </a:r>
            <a:r>
              <a:rPr lang="ru-RU" sz="2000" dirty="0" smtClean="0"/>
              <a:t> </a:t>
            </a:r>
            <a:r>
              <a:rPr lang="ru-RU" sz="2000" dirty="0">
                <a:solidFill>
                  <a:schemeClr val="tx1"/>
                </a:solidFill>
              </a:rPr>
              <a:t>и</a:t>
            </a:r>
            <a:r>
              <a:rPr lang="ru-RU" sz="2000" dirty="0"/>
              <a:t> </a:t>
            </a:r>
            <a:r>
              <a:rPr lang="ru-RU" sz="2000" dirty="0" smtClean="0">
                <a:hlinkClick r:id="rId5" tooltip="СРО на проектные работы"/>
              </a:rPr>
              <a:t>другими необходимыми сертификатами и лицензиями.</a:t>
            </a:r>
            <a:endParaRPr lang="ru-RU" sz="2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08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12212</TotalTime>
  <Words>394</Words>
  <Application>Microsoft Office PowerPoint</Application>
  <PresentationFormat>Экран (4:3)</PresentationFormat>
  <Paragraphs>128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Image</vt:lpstr>
      <vt:lpstr>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Denis</cp:lastModifiedBy>
  <cp:revision>523</cp:revision>
  <cp:lastPrinted>2016-08-10T10:44:17Z</cp:lastPrinted>
  <dcterms:created xsi:type="dcterms:W3CDTF">2011-03-31T00:02:18Z</dcterms:created>
  <dcterms:modified xsi:type="dcterms:W3CDTF">2026-07-31T08:40:47Z</dcterms:modified>
</cp:coreProperties>
</file>